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B060402020202020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
      <p:font typeface="Rokkitt"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7A53B1-5420-4436-976F-6BE482A33681}">
  <a:tblStyle styleId="{037A53B1-5420-4436-976F-6BE482A33681}"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DE7"/>
          </a:solidFill>
        </a:fill>
      </a:tcStyle>
    </a:wholeTbl>
    <a:band1H>
      <a:tcTxStyle/>
      <a:tcStyle>
        <a:tcBdr/>
        <a:fill>
          <a:solidFill>
            <a:srgbClr val="FDDACB"/>
          </a:solidFill>
        </a:fill>
      </a:tcStyle>
    </a:band1H>
    <a:band2H>
      <a:tcTxStyle/>
      <a:tcStyle>
        <a:tcBdr/>
      </a:tcStyle>
    </a:band2H>
    <a:band1V>
      <a:tcTxStyle/>
      <a:tcStyle>
        <a:tcBdr/>
        <a:fill>
          <a:solidFill>
            <a:srgbClr val="FDDACB"/>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Tell me about yourself     </a:t>
            </a:r>
            <a:endParaRPr dirty="0"/>
          </a:p>
          <a:p>
            <a:pPr marL="0" lvl="0" indent="0" rtl="0">
              <a:spcBef>
                <a:spcPts val="0"/>
              </a:spcBef>
              <a:spcAft>
                <a:spcPts val="0"/>
              </a:spcAft>
              <a:buNone/>
            </a:pPr>
            <a:r>
              <a:rPr lang="en-US" dirty="0"/>
              <a:t>I work with preservice teachers at two Universities - full time at VT/part time at RU -  PreK-6 certifications -   Public School:  17 years  (3 years Reading - 1 Reading Recovery - 13 Classroom (k/first grade) </a:t>
            </a:r>
            <a:endParaRPr dirty="0"/>
          </a:p>
          <a:p>
            <a:pPr marL="0" lvl="0" indent="0" rtl="0">
              <a:spcBef>
                <a:spcPts val="0"/>
              </a:spcBef>
              <a:spcAft>
                <a:spcPts val="0"/>
              </a:spcAft>
              <a:buNone/>
            </a:pPr>
            <a:r>
              <a:rPr lang="en-US" dirty="0"/>
              <a:t>Research Interest:  Providing preservice teachers and </a:t>
            </a:r>
            <a:r>
              <a:rPr lang="en-US" dirty="0" err="1"/>
              <a:t>inservice</a:t>
            </a:r>
            <a:r>
              <a:rPr lang="en-US" dirty="0"/>
              <a:t> teachers with strategies to improve listening skill instruction in the classroom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How do we balance the curriculum - </a:t>
            </a:r>
            <a:endParaRPr/>
          </a:p>
          <a:p>
            <a:pPr marL="0" lvl="0" indent="0">
              <a:spcBef>
                <a:spcPts val="0"/>
              </a:spcBef>
              <a:spcAft>
                <a:spcPts val="0"/>
              </a:spcAft>
              <a:buNone/>
            </a:pPr>
            <a:r>
              <a:rPr lang="en-US"/>
              <a:t>we can include listening skills practice across the school day - but there needs to be times set aside weekly for students to practice explicit listening skills - just like they do in reading/ writing </a:t>
            </a: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Plans for the future </a:t>
            </a:r>
            <a:endParaRPr dirty="0"/>
          </a:p>
          <a:p>
            <a:pPr marL="0" lvl="0" indent="0">
              <a:spcBef>
                <a:spcPts val="0"/>
              </a:spcBef>
              <a:spcAft>
                <a:spcPts val="0"/>
              </a:spcAft>
              <a:buNone/>
            </a:pPr>
            <a:r>
              <a:rPr lang="en-US" dirty="0"/>
              <a:t>help teachers encourage good conversations with their students - not just talk “TO” them - but engage in talking “WITH” them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Tell me what motivated you (lit review)    - grad class (most people listen)  doctoral class (</a:t>
            </a:r>
            <a:r>
              <a:rPr lang="en-US" dirty="0" err="1"/>
              <a:t>dewey</a:t>
            </a:r>
            <a:r>
              <a:rPr lang="en-US" dirty="0"/>
              <a:t> one way listening vs transactional listening</a:t>
            </a:r>
            <a:endParaRPr dirty="0"/>
          </a:p>
          <a:p>
            <a:pPr marL="0" lvl="0" indent="0">
              <a:spcBef>
                <a:spcPts val="0"/>
              </a:spcBef>
              <a:spcAft>
                <a:spcPts val="0"/>
              </a:spcAft>
              <a:buNone/>
            </a:pPr>
            <a:r>
              <a:rPr lang="en-US" dirty="0"/>
              <a:t>Vandergrift (2004) suggests educators who value listening need to begin “expanding</a:t>
            </a:r>
            <a:br>
              <a:rPr lang="en-US" dirty="0"/>
            </a:br>
            <a:r>
              <a:rPr lang="en-US" dirty="0"/>
              <a:t>from a focus on the product of listening (listening to learn) to include a focus on the process</a:t>
            </a:r>
            <a:br>
              <a:rPr lang="en-US" dirty="0"/>
            </a:br>
            <a:r>
              <a:rPr lang="en-US" dirty="0"/>
              <a:t>(learning to listen)” </a:t>
            </a:r>
            <a:br>
              <a:rPr lang="en-US" dirty="0"/>
            </a:br>
            <a:r>
              <a:rPr lang="en-US" dirty="0"/>
              <a:t>Rankin in the late 20’s;  Nichols in the late </a:t>
            </a:r>
            <a:r>
              <a:rPr lang="en-US"/>
              <a:t>50’s, Duker - Wov </a:t>
            </a:r>
            <a:r>
              <a:rPr lang="en-US" dirty="0"/>
              <a:t>Although 100 years of research reflects how listening saturates educational settings (</a:t>
            </a:r>
            <a:r>
              <a:rPr lang="en-US" dirty="0" err="1"/>
              <a:t>Jalongo</a:t>
            </a:r>
            <a:r>
              <a:rPr lang="en-US" dirty="0"/>
              <a:t>, 2008; Nichols, 1957; Rankin, 1928; Wolvin, 1984; 2010); most practicing teachers are unaware of the relationship between the research about listening instruction and its correlation to student success, or the need to teach students how to listen in the school environment. </a:t>
            </a:r>
            <a:br>
              <a:rPr lang="en-US" dirty="0"/>
            </a:b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So, what did you do? Who did you work with and what was the process? (Method)</a:t>
            </a:r>
            <a:endParaRPr dirty="0"/>
          </a:p>
          <a:p>
            <a:pPr marL="0" lvl="0" indent="0" rtl="0">
              <a:spcBef>
                <a:spcPts val="0"/>
              </a:spcBef>
              <a:spcAft>
                <a:spcPts val="0"/>
              </a:spcAft>
              <a:buNone/>
            </a:pPr>
            <a:r>
              <a:rPr lang="en-US" dirty="0"/>
              <a:t>researched children’s books on listening skills -  implemented a JEPD with 4 2nd grade teachers (10 </a:t>
            </a:r>
            <a:r>
              <a:rPr lang="en-US" dirty="0" err="1"/>
              <a:t>wks</a:t>
            </a:r>
            <a:r>
              <a:rPr lang="en-US" dirty="0"/>
              <a:t>)  met &amp; planned  bi-weekly  (One of the teachers had a stroke half way through the study)  - read </a:t>
            </a:r>
            <a:r>
              <a:rPr lang="en-US" dirty="0" err="1"/>
              <a:t>alouds</a:t>
            </a:r>
            <a:r>
              <a:rPr lang="en-US" dirty="0"/>
              <a:t> conducted weekly by teachers </a:t>
            </a:r>
            <a:endParaRPr dirty="0"/>
          </a:p>
          <a:p>
            <a:pPr marL="0" lvl="0" indent="0" rtl="0">
              <a:spcBef>
                <a:spcPts val="0"/>
              </a:spcBef>
              <a:spcAft>
                <a:spcPts val="0"/>
              </a:spcAft>
              <a:buNone/>
            </a:pPr>
            <a:r>
              <a:rPr lang="en-US" dirty="0"/>
              <a:t>collected pre/post interview data -  (about listening habits/expectations/perceptions)   teachers kept weekly journals about their listening skill instruction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bi weekly meetings - with collaborative planning- reflections - adjusted activities based on previous weeks practices - for example - they felt they stopped and started too many times during the read aloud - so we adjusted it to beg/mid/end questions with listening skill practice - </a:t>
            </a:r>
            <a:endParaRPr/>
          </a:p>
          <a:p>
            <a:pPr marL="0" lvl="0" indent="0">
              <a:spcBef>
                <a:spcPts val="0"/>
              </a:spcBef>
              <a:spcAft>
                <a:spcPts val="0"/>
              </a:spcAft>
              <a:buNone/>
            </a:pPr>
            <a:r>
              <a:rPr lang="en-US"/>
              <a:t>(they felt students were ‘losing’ the comprehension aspect - and I suggested we weren’t focusing on comprehension skills - rather we were focusing on improving their listening practices with their dyad partner) - but they couldn’t ‘not’ include more than one literacy skill  </a:t>
            </a: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whole body language became a crutch for the teachers -  ‘ after initially giving the students practice with using whole body listening strategies -  they quickly</a:t>
            </a:r>
            <a:endParaRPr dirty="0"/>
          </a:p>
          <a:p>
            <a:pPr marL="0" lvl="0" indent="0">
              <a:spcBef>
                <a:spcPts val="0"/>
              </a:spcBef>
              <a:spcAft>
                <a:spcPts val="0"/>
              </a:spcAft>
              <a:buNone/>
            </a:pPr>
            <a:r>
              <a:rPr lang="en-US" dirty="0"/>
              <a:t>reverted back telling not teaching (USE your WBL skills while I read the story) </a:t>
            </a:r>
            <a:endParaRPr dirty="0"/>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three steps for the teachers to use when they were having the students use the dyads with their students (during the interactive read aloud) </a:t>
            </a:r>
            <a:endParaRPr/>
          </a:p>
          <a:p>
            <a:pPr marL="0" lvl="0" indent="0">
              <a:spcBef>
                <a:spcPts val="0"/>
              </a:spcBef>
              <a:spcAft>
                <a:spcPts val="0"/>
              </a:spcAft>
              <a:buNone/>
            </a:pPr>
            <a:r>
              <a:rPr lang="en-US"/>
              <a:t>they always did the first two parts -  (listen for….  and use your WBL skills -  but they didn’t always include the authentic practices part with their students - </a:t>
            </a:r>
            <a:endParaRPr/>
          </a:p>
          <a:p>
            <a:pPr marL="0" lvl="0" indent="0">
              <a:spcBef>
                <a:spcPts val="0"/>
              </a:spcBef>
              <a:spcAft>
                <a:spcPts val="0"/>
              </a:spcAft>
              <a:buNone/>
            </a:pPr>
            <a:r>
              <a:rPr lang="en-US"/>
              <a:t>I observed their read alouds (focusing only on their instructional practices)  3 times over the course of the 10 week study. </a:t>
            </a: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What did you find/what did/didn’t work  -   It’s hard to get teachers to value something that they haven’t been taught how to do -  especially when they are otherwise successful in the classroom their perceptions are guided by ‘what they ‘see’ good listening to be’        WBL  - using listening texts, raising awareness about Listening - </a:t>
            </a: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Summary of teachers comments -   They felt like they already ‘taught’ listening in their final summaries - but felt that participating helped them be more aware of their need to ‘remind’ students to listen (not just at the beginning of the year</a:t>
            </a:r>
            <a:endParaRPr dirty="0"/>
          </a:p>
          <a:p>
            <a:pPr marL="0" lvl="0" indent="0">
              <a:spcBef>
                <a:spcPts val="0"/>
              </a:spcBef>
              <a:spcAft>
                <a:spcPts val="0"/>
              </a:spcAft>
              <a:buNone/>
            </a:pPr>
            <a:r>
              <a:rPr lang="en-US" dirty="0"/>
              <a:t>They continue to use the Whole Body Listening Larry Book at the beginning  of each school year (2 years out) and create a poster with their students about WBL -  </a:t>
            </a:r>
            <a:endParaRPr dirty="0"/>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what do teachers need to know - </a:t>
            </a: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10000500" y="673"/>
            <a:ext cx="2191500" cy="21915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11" name="Shape 11"/>
          <p:cNvGrpSpPr/>
          <p:nvPr/>
        </p:nvGrpSpPr>
        <p:grpSpPr>
          <a:xfrm>
            <a:off x="0" y="654"/>
            <a:ext cx="6871435" cy="6845694"/>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17" name="Shape 17"/>
          <p:cNvSpPr txBox="1">
            <a:spLocks noGrp="1"/>
          </p:cNvSpPr>
          <p:nvPr>
            <p:ph type="subTitle" idx="1"/>
          </p:nvPr>
        </p:nvSpPr>
        <p:spPr>
          <a:xfrm>
            <a:off x="6778600" y="5233233"/>
            <a:ext cx="4627500" cy="674700"/>
          </a:xfrm>
          <a:prstGeom prst="rect">
            <a:avLst/>
          </a:prstGeom>
        </p:spPr>
        <p:txBody>
          <a:bodyPr spcFirstLastPara="1" wrap="square" lIns="121900" tIns="121900" rIns="121900" bIns="121900" anchor="t" anchorCtr="0"/>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18" name="Shape 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5875053" y="0"/>
            <a:ext cx="6316642" cy="6857248"/>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1098467" y="1712900"/>
            <a:ext cx="6368100" cy="1734300"/>
          </a:xfrm>
          <a:prstGeom prst="rect">
            <a:avLst/>
          </a:prstGeom>
        </p:spPr>
        <p:txBody>
          <a:bodyPr spcFirstLastPara="1" wrap="square" lIns="121900" tIns="121900" rIns="121900" bIns="121900" anchor="t" anchorCtr="0"/>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a:r>
              <a:t>xx%</a:t>
            </a:r>
          </a:p>
        </p:txBody>
      </p:sp>
      <p:sp>
        <p:nvSpPr>
          <p:cNvPr id="126" name="Shape 126"/>
          <p:cNvSpPr txBox="1">
            <a:spLocks noGrp="1"/>
          </p:cNvSpPr>
          <p:nvPr>
            <p:ph type="body" idx="1"/>
          </p:nvPr>
        </p:nvSpPr>
        <p:spPr>
          <a:xfrm>
            <a:off x="1098467" y="3524166"/>
            <a:ext cx="6368100" cy="16251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127" name="Shape 1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451579" y="804519"/>
            <a:ext cx="9291300" cy="1049100"/>
          </a:xfrm>
          <a:prstGeom prst="rect">
            <a:avLst/>
          </a:prstGeom>
          <a:noFill/>
          <a:ln>
            <a:noFill/>
          </a:ln>
        </p:spPr>
        <p:txBody>
          <a:bodyPr spcFirstLastPara="1" wrap="square" lIns="121900" tIns="121900" rIns="121900" bIns="121900" anchor="ctr" anchorCtr="0"/>
          <a:lstStyle>
            <a:lvl1pPr marL="0" marR="0" lvl="0" indent="0" algn="ctr" rtl="0">
              <a:lnSpc>
                <a:spcPct val="90000"/>
              </a:lnSpc>
              <a:spcBef>
                <a:spcPts val="0"/>
              </a:spcBef>
              <a:spcAft>
                <a:spcPts val="0"/>
              </a:spcAft>
              <a:buClr>
                <a:schemeClr val="accent1"/>
              </a:buClr>
              <a:buSzPts val="3700"/>
              <a:buFont typeface="Rokkitt"/>
              <a:buNone/>
              <a:defRPr sz="3200" b="0" i="0" u="none" strike="noStrike" cap="none">
                <a:solidFill>
                  <a:schemeClr val="accent1"/>
                </a:solidFill>
                <a:latin typeface="Rokkitt"/>
                <a:ea typeface="Rokkitt"/>
                <a:cs typeface="Rokkitt"/>
                <a:sym typeface="Rokkitt"/>
              </a:defRPr>
            </a:lvl1pPr>
            <a:lvl2pPr lvl="1" indent="0" rtl="0">
              <a:spcBef>
                <a:spcPts val="0"/>
              </a:spcBef>
              <a:spcAft>
                <a:spcPts val="0"/>
              </a:spcAft>
              <a:buSzPts val="3700"/>
              <a:buNone/>
              <a:defRPr sz="1800"/>
            </a:lvl2pPr>
            <a:lvl3pPr lvl="2" indent="0" rtl="0">
              <a:spcBef>
                <a:spcPts val="0"/>
              </a:spcBef>
              <a:spcAft>
                <a:spcPts val="0"/>
              </a:spcAft>
              <a:buSzPts val="3700"/>
              <a:buNone/>
              <a:defRPr sz="1800"/>
            </a:lvl3pPr>
            <a:lvl4pPr lvl="3" indent="0" rtl="0">
              <a:spcBef>
                <a:spcPts val="0"/>
              </a:spcBef>
              <a:spcAft>
                <a:spcPts val="0"/>
              </a:spcAft>
              <a:buSzPts val="3700"/>
              <a:buNone/>
              <a:defRPr sz="1800"/>
            </a:lvl4pPr>
            <a:lvl5pPr lvl="4" indent="0" rtl="0">
              <a:spcBef>
                <a:spcPts val="0"/>
              </a:spcBef>
              <a:spcAft>
                <a:spcPts val="0"/>
              </a:spcAft>
              <a:buSzPts val="3700"/>
              <a:buNone/>
              <a:defRPr sz="1800"/>
            </a:lvl5pPr>
            <a:lvl6pPr lvl="5" indent="0" rtl="0">
              <a:spcBef>
                <a:spcPts val="0"/>
              </a:spcBef>
              <a:spcAft>
                <a:spcPts val="0"/>
              </a:spcAft>
              <a:buSzPts val="3700"/>
              <a:buNone/>
              <a:defRPr sz="1800"/>
            </a:lvl6pPr>
            <a:lvl7pPr lvl="6" indent="0" rtl="0">
              <a:spcBef>
                <a:spcPts val="0"/>
              </a:spcBef>
              <a:spcAft>
                <a:spcPts val="0"/>
              </a:spcAft>
              <a:buSzPts val="3700"/>
              <a:buNone/>
              <a:defRPr sz="1800"/>
            </a:lvl7pPr>
            <a:lvl8pPr lvl="7" indent="0" rtl="0">
              <a:spcBef>
                <a:spcPts val="0"/>
              </a:spcBef>
              <a:spcAft>
                <a:spcPts val="0"/>
              </a:spcAft>
              <a:buSzPts val="3700"/>
              <a:buNone/>
              <a:defRPr sz="1800"/>
            </a:lvl8pPr>
            <a:lvl9pPr lvl="8" indent="0" rtl="0">
              <a:spcBef>
                <a:spcPts val="0"/>
              </a:spcBef>
              <a:spcAft>
                <a:spcPts val="0"/>
              </a:spcAft>
              <a:buSzPts val="3700"/>
              <a:buNone/>
              <a:defRPr sz="1800"/>
            </a:lvl9pPr>
          </a:lstStyle>
          <a:p>
            <a:endParaRPr/>
          </a:p>
        </p:txBody>
      </p:sp>
      <p:sp>
        <p:nvSpPr>
          <p:cNvPr id="132" name="Shape 132"/>
          <p:cNvSpPr txBox="1">
            <a:spLocks noGrp="1"/>
          </p:cNvSpPr>
          <p:nvPr>
            <p:ph type="body" idx="1"/>
          </p:nvPr>
        </p:nvSpPr>
        <p:spPr>
          <a:xfrm>
            <a:off x="1451579" y="2015732"/>
            <a:ext cx="9291300" cy="3450600"/>
          </a:xfrm>
          <a:prstGeom prst="rect">
            <a:avLst/>
          </a:prstGeom>
          <a:noFill/>
          <a:ln>
            <a:noFill/>
          </a:ln>
        </p:spPr>
        <p:txBody>
          <a:bodyPr spcFirstLastPara="1" wrap="square" lIns="121900" tIns="121900" rIns="121900" bIns="1219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Rokkitt"/>
                <a:ea typeface="Rokkitt"/>
                <a:cs typeface="Rokkitt"/>
                <a:sym typeface="Rokkitt"/>
              </a:defRPr>
            </a:lvl1pPr>
            <a:lvl2pPr marL="914400" marR="0" lvl="1" indent="-342900" algn="l" rtl="0">
              <a:lnSpc>
                <a:spcPct val="120000"/>
              </a:lnSpc>
              <a:spcBef>
                <a:spcPts val="2100"/>
              </a:spcBef>
              <a:spcAft>
                <a:spcPts val="0"/>
              </a:spcAft>
              <a:buClr>
                <a:schemeClr val="accent1"/>
              </a:buClr>
              <a:buSzPts val="1800"/>
              <a:buFont typeface="Arial"/>
              <a:buChar char="•"/>
              <a:defRPr sz="1800" b="0" i="0" u="none" strike="noStrike" cap="none">
                <a:solidFill>
                  <a:schemeClr val="lt1"/>
                </a:solidFill>
                <a:latin typeface="Rokkitt"/>
                <a:ea typeface="Rokkitt"/>
                <a:cs typeface="Rokkitt"/>
                <a:sym typeface="Rokkitt"/>
              </a:defRPr>
            </a:lvl2pPr>
            <a:lvl3pPr marL="1371600" marR="0" lvl="2" indent="-330200" algn="l" rtl="0">
              <a:lnSpc>
                <a:spcPct val="120000"/>
              </a:lnSpc>
              <a:spcBef>
                <a:spcPts val="2100"/>
              </a:spcBef>
              <a:spcAft>
                <a:spcPts val="0"/>
              </a:spcAft>
              <a:buClr>
                <a:schemeClr val="accent1"/>
              </a:buClr>
              <a:buSzPts val="1600"/>
              <a:buFont typeface="Arial"/>
              <a:buChar char="•"/>
              <a:defRPr sz="1600" b="0" i="0" u="none" strike="noStrike" cap="none">
                <a:solidFill>
                  <a:schemeClr val="lt1"/>
                </a:solidFill>
                <a:latin typeface="Rokkitt"/>
                <a:ea typeface="Rokkitt"/>
                <a:cs typeface="Rokkitt"/>
                <a:sym typeface="Rokkitt"/>
              </a:defRPr>
            </a:lvl3pPr>
            <a:lvl4pPr marL="1828800" marR="0" lvl="3" indent="-317500" algn="l" rtl="0">
              <a:lnSpc>
                <a:spcPct val="120000"/>
              </a:lnSpc>
              <a:spcBef>
                <a:spcPts val="2100"/>
              </a:spcBef>
              <a:spcAft>
                <a:spcPts val="0"/>
              </a:spcAft>
              <a:buClr>
                <a:schemeClr val="accent1"/>
              </a:buClr>
              <a:buSzPts val="1400"/>
              <a:buFont typeface="Arial"/>
              <a:buChar char="•"/>
              <a:defRPr sz="1400" b="0" i="0" u="none" strike="noStrike" cap="none">
                <a:solidFill>
                  <a:schemeClr val="lt1"/>
                </a:solidFill>
                <a:latin typeface="Rokkitt"/>
                <a:ea typeface="Rokkitt"/>
                <a:cs typeface="Rokkitt"/>
                <a:sym typeface="Rokkitt"/>
              </a:defRPr>
            </a:lvl4pPr>
            <a:lvl5pPr marL="2286000" marR="0" lvl="4" indent="-304800" algn="l" rtl="0">
              <a:lnSpc>
                <a:spcPct val="120000"/>
              </a:lnSpc>
              <a:spcBef>
                <a:spcPts val="2100"/>
              </a:spcBef>
              <a:spcAft>
                <a:spcPts val="0"/>
              </a:spcAft>
              <a:buClr>
                <a:schemeClr val="accent1"/>
              </a:buClr>
              <a:buSzPts val="1200"/>
              <a:buFont typeface="Arial"/>
              <a:buChar char="•"/>
              <a:defRPr sz="1200" b="0" i="0" u="none" strike="noStrike" cap="none">
                <a:solidFill>
                  <a:schemeClr val="lt1"/>
                </a:solidFill>
                <a:latin typeface="Rokkitt"/>
                <a:ea typeface="Rokkitt"/>
                <a:cs typeface="Rokkitt"/>
                <a:sym typeface="Rokkitt"/>
              </a:defRPr>
            </a:lvl5pPr>
            <a:lvl6pPr marL="2743200" marR="0" lvl="5" indent="-304800" algn="l" rtl="0">
              <a:lnSpc>
                <a:spcPct val="120000"/>
              </a:lnSpc>
              <a:spcBef>
                <a:spcPts val="2100"/>
              </a:spcBef>
              <a:spcAft>
                <a:spcPts val="0"/>
              </a:spcAft>
              <a:buClr>
                <a:schemeClr val="accent1"/>
              </a:buClr>
              <a:buSzPts val="1200"/>
              <a:buFont typeface="Arial"/>
              <a:buChar char="•"/>
              <a:defRPr sz="1200" b="0" i="0" u="none" strike="noStrike" cap="none">
                <a:solidFill>
                  <a:schemeClr val="lt1"/>
                </a:solidFill>
                <a:latin typeface="Rokkitt"/>
                <a:ea typeface="Rokkitt"/>
                <a:cs typeface="Rokkitt"/>
                <a:sym typeface="Rokkitt"/>
              </a:defRPr>
            </a:lvl6pPr>
            <a:lvl7pPr marL="3200400" marR="0" lvl="6" indent="-304800" algn="l" rtl="0">
              <a:lnSpc>
                <a:spcPct val="120000"/>
              </a:lnSpc>
              <a:spcBef>
                <a:spcPts val="2100"/>
              </a:spcBef>
              <a:spcAft>
                <a:spcPts val="0"/>
              </a:spcAft>
              <a:buClr>
                <a:schemeClr val="accent1"/>
              </a:buClr>
              <a:buSzPts val="1200"/>
              <a:buFont typeface="Arial"/>
              <a:buChar char="•"/>
              <a:defRPr sz="1200" b="0" i="0" u="none" strike="noStrike" cap="none">
                <a:solidFill>
                  <a:schemeClr val="lt1"/>
                </a:solidFill>
                <a:latin typeface="Rokkitt"/>
                <a:ea typeface="Rokkitt"/>
                <a:cs typeface="Rokkitt"/>
                <a:sym typeface="Rokkitt"/>
              </a:defRPr>
            </a:lvl7pPr>
            <a:lvl8pPr marL="3657600" marR="0" lvl="7" indent="-304800" algn="l" rtl="0">
              <a:lnSpc>
                <a:spcPct val="120000"/>
              </a:lnSpc>
              <a:spcBef>
                <a:spcPts val="2100"/>
              </a:spcBef>
              <a:spcAft>
                <a:spcPts val="0"/>
              </a:spcAft>
              <a:buClr>
                <a:schemeClr val="accent1"/>
              </a:buClr>
              <a:buSzPts val="1200"/>
              <a:buFont typeface="Arial"/>
              <a:buChar char="•"/>
              <a:defRPr sz="1200" b="0" i="0" u="none" strike="noStrike" cap="none">
                <a:solidFill>
                  <a:schemeClr val="lt1"/>
                </a:solidFill>
                <a:latin typeface="Rokkitt"/>
                <a:ea typeface="Rokkitt"/>
                <a:cs typeface="Rokkitt"/>
                <a:sym typeface="Rokkitt"/>
              </a:defRPr>
            </a:lvl8pPr>
            <a:lvl9pPr marL="4114800" marR="0" lvl="8" indent="-304800" algn="l" rtl="0">
              <a:lnSpc>
                <a:spcPct val="120000"/>
              </a:lnSpc>
              <a:spcBef>
                <a:spcPts val="2100"/>
              </a:spcBef>
              <a:spcAft>
                <a:spcPts val="2100"/>
              </a:spcAft>
              <a:buClr>
                <a:schemeClr val="accent1"/>
              </a:buClr>
              <a:buSzPts val="12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3" name="Shape 133"/>
          <p:cNvSpPr txBox="1">
            <a:spLocks noGrp="1"/>
          </p:cNvSpPr>
          <p:nvPr>
            <p:ph type="dt" idx="10"/>
          </p:nvPr>
        </p:nvSpPr>
        <p:spPr>
          <a:xfrm>
            <a:off x="7242079" y="330370"/>
            <a:ext cx="3500700" cy="3093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ftr" idx="11"/>
          </p:nvPr>
        </p:nvSpPr>
        <p:spPr>
          <a:xfrm>
            <a:off x="1451579" y="329307"/>
            <a:ext cx="5626800" cy="30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spcAft>
                <a:spcPts val="0"/>
              </a:spcAft>
              <a:buSzPts val="1400"/>
              <a:buNone/>
              <a:defRPr sz="1800" b="0" i="0" u="none" strike="noStrike" cap="none">
                <a:solidFill>
                  <a:schemeClr val="lt1"/>
                </a:solidFill>
                <a:latin typeface="Rokkitt"/>
                <a:ea typeface="Rokkitt"/>
                <a:cs typeface="Rokkitt"/>
                <a:sym typeface="Rokkitt"/>
              </a:defRPr>
            </a:lvl9pPr>
          </a:lstStyle>
          <a:p>
            <a:endParaRPr/>
          </a:p>
        </p:txBody>
      </p:sp>
      <p:sp>
        <p:nvSpPr>
          <p:cNvPr id="135" name="Shape 135"/>
          <p:cNvSpPr txBox="1">
            <a:spLocks noGrp="1"/>
          </p:cNvSpPr>
          <p:nvPr>
            <p:ph type="sldNum" idx="12"/>
          </p:nvPr>
        </p:nvSpPr>
        <p:spPr>
          <a:xfrm>
            <a:off x="480060" y="798973"/>
            <a:ext cx="810900" cy="5037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Rokkitt"/>
                <a:ea typeface="Rokkitt"/>
                <a:cs typeface="Rokkitt"/>
                <a:sym typeface="Rokkitt"/>
              </a:defRPr>
            </a:lvl1pPr>
            <a:lvl2pPr marL="0" marR="0" lvl="1" indent="0" algn="r" rtl="0">
              <a:spcBef>
                <a:spcPts val="0"/>
              </a:spcBef>
              <a:buNone/>
              <a:defRPr sz="2800" b="0" i="0" u="none" strike="noStrike" cap="none">
                <a:solidFill>
                  <a:schemeClr val="accent1"/>
                </a:solidFill>
                <a:latin typeface="Rokkitt"/>
                <a:ea typeface="Rokkitt"/>
                <a:cs typeface="Rokkitt"/>
                <a:sym typeface="Rokkitt"/>
              </a:defRPr>
            </a:lvl2pPr>
            <a:lvl3pPr marL="0" marR="0" lvl="2" indent="0" algn="r" rtl="0">
              <a:spcBef>
                <a:spcPts val="0"/>
              </a:spcBef>
              <a:buNone/>
              <a:defRPr sz="2800" b="0" i="0" u="none" strike="noStrike" cap="none">
                <a:solidFill>
                  <a:schemeClr val="accent1"/>
                </a:solidFill>
                <a:latin typeface="Rokkitt"/>
                <a:ea typeface="Rokkitt"/>
                <a:cs typeface="Rokkitt"/>
                <a:sym typeface="Rokkitt"/>
              </a:defRPr>
            </a:lvl3pPr>
            <a:lvl4pPr marL="0" marR="0" lvl="3" indent="0" algn="r" rtl="0">
              <a:spcBef>
                <a:spcPts val="0"/>
              </a:spcBef>
              <a:buNone/>
              <a:defRPr sz="2800" b="0" i="0" u="none" strike="noStrike" cap="none">
                <a:solidFill>
                  <a:schemeClr val="accent1"/>
                </a:solidFill>
                <a:latin typeface="Rokkitt"/>
                <a:ea typeface="Rokkitt"/>
                <a:cs typeface="Rokkitt"/>
                <a:sym typeface="Rokkitt"/>
              </a:defRPr>
            </a:lvl4pPr>
            <a:lvl5pPr marL="0" marR="0" lvl="4" indent="0" algn="r" rtl="0">
              <a:spcBef>
                <a:spcPts val="0"/>
              </a:spcBef>
              <a:buNone/>
              <a:defRPr sz="2800" b="0" i="0" u="none" strike="noStrike" cap="none">
                <a:solidFill>
                  <a:schemeClr val="accent1"/>
                </a:solidFill>
                <a:latin typeface="Rokkitt"/>
                <a:ea typeface="Rokkitt"/>
                <a:cs typeface="Rokkitt"/>
                <a:sym typeface="Rokkitt"/>
              </a:defRPr>
            </a:lvl5pPr>
            <a:lvl6pPr marL="0" marR="0" lvl="5" indent="0" algn="r" rtl="0">
              <a:spcBef>
                <a:spcPts val="0"/>
              </a:spcBef>
              <a:buNone/>
              <a:defRPr sz="2800" b="0" i="0" u="none" strike="noStrike" cap="none">
                <a:solidFill>
                  <a:schemeClr val="accent1"/>
                </a:solidFill>
                <a:latin typeface="Rokkitt"/>
                <a:ea typeface="Rokkitt"/>
                <a:cs typeface="Rokkitt"/>
                <a:sym typeface="Rokkitt"/>
              </a:defRPr>
            </a:lvl6pPr>
            <a:lvl7pPr marL="0" marR="0" lvl="6" indent="0" algn="r" rtl="0">
              <a:spcBef>
                <a:spcPts val="0"/>
              </a:spcBef>
              <a:buNone/>
              <a:defRPr sz="2800" b="0" i="0" u="none" strike="noStrike" cap="none">
                <a:solidFill>
                  <a:schemeClr val="accent1"/>
                </a:solidFill>
                <a:latin typeface="Rokkitt"/>
                <a:ea typeface="Rokkitt"/>
                <a:cs typeface="Rokkitt"/>
                <a:sym typeface="Rokkitt"/>
              </a:defRPr>
            </a:lvl7pPr>
            <a:lvl8pPr marL="0" marR="0" lvl="7" indent="0" algn="r" rtl="0">
              <a:spcBef>
                <a:spcPts val="0"/>
              </a:spcBef>
              <a:buNone/>
              <a:defRPr sz="2800" b="0" i="0" u="none" strike="noStrike" cap="none">
                <a:solidFill>
                  <a:schemeClr val="accent1"/>
                </a:solidFill>
                <a:latin typeface="Rokkitt"/>
                <a:ea typeface="Rokkitt"/>
                <a:cs typeface="Rokkitt"/>
                <a:sym typeface="Rokkitt"/>
              </a:defRPr>
            </a:lvl8pPr>
            <a:lvl9pPr marL="0" marR="0" lvl="8" indent="0" algn="r" rtl="0">
              <a:spcBef>
                <a:spcPts val="0"/>
              </a:spcBef>
              <a:buNone/>
              <a:defRPr sz="2800" b="0" i="0" u="none" strike="noStrike" cap="none">
                <a:solidFill>
                  <a:schemeClr val="accent1"/>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5875053" y="0"/>
            <a:ext cx="6316642" cy="6857248"/>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0" name="Shape 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507989"/>
            <a:ext cx="1383765" cy="1355016"/>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Shape 46"/>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47" name="Shape 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507989"/>
            <a:ext cx="1383765" cy="1355016"/>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3" name="Shape 53"/>
          <p:cNvSpPr txBox="1">
            <a:spLocks noGrp="1"/>
          </p:cNvSpPr>
          <p:nvPr>
            <p:ph type="body" idx="1"/>
          </p:nvPr>
        </p:nvSpPr>
        <p:spPr>
          <a:xfrm>
            <a:off x="1730000" y="2090067"/>
            <a:ext cx="4537500" cy="3881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4" name="Shape 54"/>
          <p:cNvSpPr txBox="1">
            <a:spLocks noGrp="1"/>
          </p:cNvSpPr>
          <p:nvPr>
            <p:ph type="body" idx="2"/>
          </p:nvPr>
        </p:nvSpPr>
        <p:spPr>
          <a:xfrm>
            <a:off x="6577628" y="2090067"/>
            <a:ext cx="4537500" cy="3881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5" name="Shape 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507989"/>
            <a:ext cx="1383765" cy="1355016"/>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1" name="Shape 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507989"/>
            <a:ext cx="1383765" cy="1355016"/>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730000" y="525000"/>
            <a:ext cx="5065200" cy="1990800"/>
          </a:xfrm>
          <a:prstGeom prst="rect">
            <a:avLst/>
          </a:prstGeom>
        </p:spPr>
        <p:txBody>
          <a:bodyPr spcFirstLastPara="1" wrap="square" lIns="121900" tIns="121900" rIns="121900" bIns="121900" anchor="t"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7" name="Shape 67"/>
          <p:cNvSpPr txBox="1">
            <a:spLocks noGrp="1"/>
          </p:cNvSpPr>
          <p:nvPr>
            <p:ph type="body" idx="1"/>
          </p:nvPr>
        </p:nvSpPr>
        <p:spPr>
          <a:xfrm>
            <a:off x="1730000" y="2630067"/>
            <a:ext cx="5065200" cy="32211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8" name="Shape 6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5875053" y="0"/>
            <a:ext cx="6316642" cy="6857829"/>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1098467" y="1155700"/>
            <a:ext cx="6116100" cy="4694700"/>
          </a:xfrm>
          <a:prstGeom prst="rect">
            <a:avLst/>
          </a:prstGeom>
        </p:spPr>
        <p:txBody>
          <a:bodyPr spcFirstLastPara="1" wrap="square" lIns="121900" tIns="121900" rIns="121900" bIns="121900" anchor="ctr"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0" name="Shape 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507989"/>
            <a:ext cx="1383765" cy="1355016"/>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730000" y="2211100"/>
            <a:ext cx="4048500" cy="2335500"/>
          </a:xfrm>
          <a:prstGeom prst="rect">
            <a:avLst/>
          </a:prstGeom>
        </p:spPr>
        <p:txBody>
          <a:bodyPr spcFirstLastPara="1" wrap="square" lIns="121900" tIns="121900" rIns="121900" bIns="121900" anchor="t"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96" name="Shape 96"/>
          <p:cNvSpPr txBox="1">
            <a:spLocks noGrp="1"/>
          </p:cNvSpPr>
          <p:nvPr>
            <p:ph type="subTitle" idx="1"/>
          </p:nvPr>
        </p:nvSpPr>
        <p:spPr>
          <a:xfrm>
            <a:off x="1730000" y="4717333"/>
            <a:ext cx="4048500" cy="674700"/>
          </a:xfrm>
          <a:prstGeom prst="rect">
            <a:avLst/>
          </a:prstGeom>
        </p:spPr>
        <p:txBody>
          <a:bodyPr spcFirstLastPara="1" wrap="square" lIns="121900" tIns="121900" rIns="121900" bIns="121900" anchor="t" anchorCtr="0"/>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97" name="Shape 97"/>
          <p:cNvSpPr txBox="1">
            <a:spLocks noGrp="1"/>
          </p:cNvSpPr>
          <p:nvPr>
            <p:ph type="body" idx="2"/>
          </p:nvPr>
        </p:nvSpPr>
        <p:spPr>
          <a:xfrm>
            <a:off x="6197600" y="2262133"/>
            <a:ext cx="4902300" cy="31299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98" name="Shape 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5504636"/>
            <a:ext cx="931877" cy="912853"/>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1083633" y="5740500"/>
            <a:ext cx="9248100" cy="6984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1700"/>
              <a:buNone/>
              <a:defRPr/>
            </a:lvl1pPr>
          </a:lstStyle>
          <a:p>
            <a:endParaRPr/>
          </a:p>
        </p:txBody>
      </p:sp>
      <p:sp>
        <p:nvSpPr>
          <p:cNvPr id="104" name="Shape 1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3655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marL="914400" lvl="1"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15000"/>
              </a:lnSpc>
              <a:spcBef>
                <a:spcPts val="2100"/>
              </a:spcBef>
              <a:spcAft>
                <a:spcPts val="210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lt1"/>
                </a:solidFill>
                <a:latin typeface="Lato"/>
                <a:ea typeface="Lato"/>
                <a:cs typeface="Lato"/>
                <a:sym typeface="Lato"/>
              </a:defRPr>
            </a:lvl1pPr>
            <a:lvl2pPr lvl="1" algn="r">
              <a:buNone/>
              <a:defRPr sz="1300">
                <a:solidFill>
                  <a:schemeClr val="lt1"/>
                </a:solidFill>
                <a:latin typeface="Lato"/>
                <a:ea typeface="Lato"/>
                <a:cs typeface="Lato"/>
                <a:sym typeface="Lato"/>
              </a:defRPr>
            </a:lvl2pPr>
            <a:lvl3pPr lvl="2" algn="r">
              <a:buNone/>
              <a:defRPr sz="1300">
                <a:solidFill>
                  <a:schemeClr val="lt1"/>
                </a:solidFill>
                <a:latin typeface="Lato"/>
                <a:ea typeface="Lato"/>
                <a:cs typeface="Lato"/>
                <a:sym typeface="Lato"/>
              </a:defRPr>
            </a:lvl3pPr>
            <a:lvl4pPr lvl="3" algn="r">
              <a:buNone/>
              <a:defRPr sz="1300">
                <a:solidFill>
                  <a:schemeClr val="lt1"/>
                </a:solidFill>
                <a:latin typeface="Lato"/>
                <a:ea typeface="Lato"/>
                <a:cs typeface="Lato"/>
                <a:sym typeface="Lato"/>
              </a:defRPr>
            </a:lvl4pPr>
            <a:lvl5pPr lvl="4" algn="r">
              <a:buNone/>
              <a:defRPr sz="1300">
                <a:solidFill>
                  <a:schemeClr val="lt1"/>
                </a:solidFill>
                <a:latin typeface="Lato"/>
                <a:ea typeface="Lato"/>
                <a:cs typeface="Lato"/>
                <a:sym typeface="Lato"/>
              </a:defRPr>
            </a:lvl5pPr>
            <a:lvl6pPr lvl="5" algn="r">
              <a:buNone/>
              <a:defRPr sz="1300">
                <a:solidFill>
                  <a:schemeClr val="lt1"/>
                </a:solidFill>
                <a:latin typeface="Lato"/>
                <a:ea typeface="Lato"/>
                <a:cs typeface="Lato"/>
                <a:sym typeface="Lato"/>
              </a:defRPr>
            </a:lvl6pPr>
            <a:lvl7pPr lvl="6" algn="r">
              <a:buNone/>
              <a:defRPr sz="1300">
                <a:solidFill>
                  <a:schemeClr val="lt1"/>
                </a:solidFill>
                <a:latin typeface="Lato"/>
                <a:ea typeface="Lato"/>
                <a:cs typeface="Lato"/>
                <a:sym typeface="Lato"/>
              </a:defRPr>
            </a:lvl7pPr>
            <a:lvl8pPr lvl="7" algn="r">
              <a:buNone/>
              <a:defRPr sz="1300">
                <a:solidFill>
                  <a:schemeClr val="lt1"/>
                </a:solidFill>
                <a:latin typeface="Lato"/>
                <a:ea typeface="Lato"/>
                <a:cs typeface="Lato"/>
                <a:sym typeface="Lato"/>
              </a:defRPr>
            </a:lvl8pPr>
            <a:lvl9pPr lvl="8" algn="r">
              <a:buNone/>
              <a:defRPr sz="13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donnafogelsong.weebly.com/" TargetMode="External"/><Relationship Id="rId4" Type="http://schemas.openxmlformats.org/officeDocument/2006/relationships/hyperlink" Target="mailto:daltizer@v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alpha val="54000"/>
          </a:schemeClr>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826757" y="91325"/>
            <a:ext cx="7359900" cy="9756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Clr>
                <a:schemeClr val="dk1"/>
              </a:buClr>
              <a:buSzPts val="1500"/>
              <a:buFont typeface="Arial"/>
              <a:buNone/>
            </a:pPr>
            <a:r>
              <a:rPr lang="en-US" sz="2400" b="1" i="1" dirty="0">
                <a:latin typeface="Calibri"/>
                <a:ea typeface="Calibri"/>
                <a:cs typeface="Calibri"/>
                <a:sym typeface="Calibri"/>
              </a:rPr>
              <a:t>Literacy Learning: Explicit Instruction of Listening Skills Using Interactive Read </a:t>
            </a:r>
            <a:r>
              <a:rPr lang="en-US" sz="2400" b="1" i="1" dirty="0" err="1">
                <a:latin typeface="Calibri"/>
                <a:ea typeface="Calibri"/>
                <a:cs typeface="Calibri"/>
                <a:sym typeface="Calibri"/>
              </a:rPr>
              <a:t>Alouds</a:t>
            </a:r>
            <a:endParaRPr sz="2400" dirty="0"/>
          </a:p>
        </p:txBody>
      </p:sp>
      <p:sp>
        <p:nvSpPr>
          <p:cNvPr id="141" name="Shape 141"/>
          <p:cNvSpPr txBox="1">
            <a:spLocks noGrp="1"/>
          </p:cNvSpPr>
          <p:nvPr>
            <p:ph type="subTitle" idx="1"/>
          </p:nvPr>
        </p:nvSpPr>
        <p:spPr>
          <a:xfrm>
            <a:off x="116525" y="4190725"/>
            <a:ext cx="3321900" cy="2480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1800" dirty="0"/>
          </a:p>
          <a:p>
            <a:pPr marL="0" lvl="0" indent="0" algn="l" rtl="0">
              <a:spcBef>
                <a:spcPts val="0"/>
              </a:spcBef>
              <a:spcAft>
                <a:spcPts val="0"/>
              </a:spcAft>
              <a:buNone/>
            </a:pPr>
            <a:r>
              <a:rPr lang="en-US" sz="1800" dirty="0"/>
              <a:t>Dr. Donna </a:t>
            </a:r>
            <a:r>
              <a:rPr lang="en-US" sz="1800" dirty="0" err="1"/>
              <a:t>Fogelsong</a:t>
            </a:r>
            <a:r>
              <a:rPr lang="en-US" sz="1800" dirty="0"/>
              <a:t>   </a:t>
            </a:r>
            <a:endParaRPr sz="1800" dirty="0"/>
          </a:p>
          <a:p>
            <a:pPr marL="0" lvl="0" indent="0" algn="l" rtl="0">
              <a:spcBef>
                <a:spcPts val="0"/>
              </a:spcBef>
              <a:spcAft>
                <a:spcPts val="0"/>
              </a:spcAft>
              <a:buNone/>
            </a:pPr>
            <a:r>
              <a:rPr lang="en-US" sz="1800" dirty="0"/>
              <a:t>School of Education</a:t>
            </a:r>
            <a:endParaRPr sz="1800" dirty="0"/>
          </a:p>
          <a:p>
            <a:pPr marL="0" lvl="0" indent="0" algn="l" rtl="0">
              <a:spcBef>
                <a:spcPts val="0"/>
              </a:spcBef>
              <a:spcAft>
                <a:spcPts val="0"/>
              </a:spcAft>
              <a:buNone/>
            </a:pPr>
            <a:r>
              <a:rPr lang="en-US" sz="1800" dirty="0"/>
              <a:t>Virginia Tech</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rtl="0">
              <a:spcBef>
                <a:spcPts val="0"/>
              </a:spcBef>
              <a:spcAft>
                <a:spcPts val="0"/>
              </a:spcAft>
              <a:buNone/>
            </a:pPr>
            <a:r>
              <a:rPr lang="en-US" sz="1800" dirty="0"/>
              <a:t>Presentation to the ILA</a:t>
            </a:r>
          </a:p>
          <a:p>
            <a:pPr marL="0" lvl="0" indent="0" rtl="0">
              <a:spcBef>
                <a:spcPts val="0"/>
              </a:spcBef>
              <a:spcAft>
                <a:spcPts val="0"/>
              </a:spcAft>
              <a:buNone/>
            </a:pPr>
            <a:r>
              <a:rPr lang="en-US" sz="1800" dirty="0"/>
              <a:t>June 2018 </a:t>
            </a:r>
            <a:endParaRPr sz="1800" dirty="0"/>
          </a:p>
          <a:p>
            <a:pPr marL="0" lvl="0" indent="0" algn="l" rtl="0">
              <a:spcBef>
                <a:spcPts val="0"/>
              </a:spcBef>
              <a:spcAft>
                <a:spcPts val="0"/>
              </a:spcAft>
              <a:buNone/>
            </a:pPr>
            <a:endParaRPr sz="2400" dirty="0"/>
          </a:p>
          <a:p>
            <a:pPr marL="0" lvl="0" indent="0" algn="l">
              <a:spcBef>
                <a:spcPts val="0"/>
              </a:spcBef>
              <a:spcAft>
                <a:spcPts val="0"/>
              </a:spcAft>
              <a:buNone/>
            </a:pPr>
            <a:endParaRPr sz="2400" dirty="0"/>
          </a:p>
        </p:txBody>
      </p:sp>
      <p:sp>
        <p:nvSpPr>
          <p:cNvPr id="142" name="Shape 142"/>
          <p:cNvSpPr/>
          <p:nvPr/>
        </p:nvSpPr>
        <p:spPr>
          <a:xfrm>
            <a:off x="4618081" y="2333875"/>
            <a:ext cx="5462100" cy="4432800"/>
          </a:xfrm>
          <a:prstGeom prst="quadArrow">
            <a:avLst>
              <a:gd name="adj1" fmla="val 22500"/>
              <a:gd name="adj2" fmla="val 22500"/>
              <a:gd name="adj3" fmla="val 225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134F5C">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r>
              <a:rPr lang="en-US"/>
              <a:t>Reading                                                         Writing </a:t>
            </a:r>
            <a:endParaRPr/>
          </a:p>
        </p:txBody>
      </p:sp>
      <p:sp>
        <p:nvSpPr>
          <p:cNvPr id="143" name="Shape 143"/>
          <p:cNvSpPr txBox="1"/>
          <p:nvPr/>
        </p:nvSpPr>
        <p:spPr>
          <a:xfrm>
            <a:off x="6921533" y="2951483"/>
            <a:ext cx="1080000" cy="27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a:t>Speaking</a:t>
            </a:r>
            <a:endParaRPr dirty="0"/>
          </a:p>
        </p:txBody>
      </p:sp>
      <p:sp>
        <p:nvSpPr>
          <p:cNvPr id="144" name="Shape 144"/>
          <p:cNvSpPr txBox="1"/>
          <p:nvPr/>
        </p:nvSpPr>
        <p:spPr>
          <a:xfrm>
            <a:off x="6921533" y="5649675"/>
            <a:ext cx="1080000" cy="27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t>Listening </a:t>
            </a:r>
            <a:endParaRPr dirty="0"/>
          </a:p>
        </p:txBody>
      </p:sp>
      <p:sp>
        <p:nvSpPr>
          <p:cNvPr id="145" name="Shape 145"/>
          <p:cNvSpPr txBox="1"/>
          <p:nvPr/>
        </p:nvSpPr>
        <p:spPr>
          <a:xfrm>
            <a:off x="6850512" y="4138975"/>
            <a:ext cx="1467300" cy="82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dirty="0"/>
              <a:t>Balancing Literacy Instruction</a:t>
            </a:r>
            <a:endParaRPr b="1" dirty="0"/>
          </a:p>
        </p:txBody>
      </p:sp>
      <p:sp>
        <p:nvSpPr>
          <p:cNvPr id="2" name="TextBox 1">
            <a:extLst>
              <a:ext uri="{FF2B5EF4-FFF2-40B4-BE49-F238E27FC236}">
                <a16:creationId xmlns:a16="http://schemas.microsoft.com/office/drawing/2014/main" id="{D30149D0-1C8F-47C1-96AE-54C1A2A8CA37}"/>
              </a:ext>
            </a:extLst>
          </p:cNvPr>
          <p:cNvSpPr txBox="1"/>
          <p:nvPr/>
        </p:nvSpPr>
        <p:spPr>
          <a:xfrm>
            <a:off x="1455938" y="1038687"/>
            <a:ext cx="2237173" cy="1384995"/>
          </a:xfrm>
          <a:prstGeom prst="rect">
            <a:avLst/>
          </a:prstGeom>
          <a:noFill/>
        </p:spPr>
        <p:txBody>
          <a:bodyPr wrap="square" rtlCol="0">
            <a:spAutoFit/>
          </a:bodyPr>
          <a:lstStyle/>
          <a:p>
            <a:r>
              <a:rPr lang="en-US" b="1" dirty="0">
                <a:solidFill>
                  <a:schemeClr val="bg1"/>
                </a:solidFill>
              </a:rPr>
              <a:t>Learning </a:t>
            </a:r>
          </a:p>
          <a:p>
            <a:r>
              <a:rPr lang="en-US" b="1" dirty="0">
                <a:solidFill>
                  <a:schemeClr val="bg1"/>
                </a:solidFill>
              </a:rPr>
              <a:t>       to </a:t>
            </a:r>
          </a:p>
          <a:p>
            <a:r>
              <a:rPr lang="en-US" b="1" dirty="0">
                <a:solidFill>
                  <a:schemeClr val="bg1"/>
                </a:solidFill>
              </a:rPr>
              <a:t>         Listen </a:t>
            </a:r>
          </a:p>
          <a:p>
            <a:r>
              <a:rPr lang="en-US" b="1" dirty="0">
                <a:solidFill>
                  <a:schemeClr val="bg1"/>
                </a:solidFill>
              </a:rPr>
              <a:t>               in </a:t>
            </a:r>
          </a:p>
          <a:p>
            <a:r>
              <a:rPr lang="en-US" b="1" dirty="0">
                <a:solidFill>
                  <a:schemeClr val="bg1"/>
                </a:solidFill>
              </a:rPr>
              <a:t>                 Primary </a:t>
            </a:r>
          </a:p>
          <a:p>
            <a:r>
              <a:rPr lang="en-US" b="1" dirty="0">
                <a:solidFill>
                  <a:schemeClr val="bg1"/>
                </a:solidFill>
              </a:rPr>
              <a:t>                     School </a:t>
            </a:r>
          </a:p>
        </p:txBody>
      </p:sp>
      <p:pic>
        <p:nvPicPr>
          <p:cNvPr id="4" name="Picture 3">
            <a:extLst>
              <a:ext uri="{FF2B5EF4-FFF2-40B4-BE49-F238E27FC236}">
                <a16:creationId xmlns:a16="http://schemas.microsoft.com/office/drawing/2014/main" id="{3A2D440F-006E-41DA-94D4-36A24C728495}"/>
              </a:ext>
            </a:extLst>
          </p:cNvPr>
          <p:cNvPicPr>
            <a:picLocks noChangeAspect="1"/>
          </p:cNvPicPr>
          <p:nvPr/>
        </p:nvPicPr>
        <p:blipFill>
          <a:blip r:embed="rId3"/>
          <a:stretch>
            <a:fillRect/>
          </a:stretch>
        </p:blipFill>
        <p:spPr>
          <a:xfrm>
            <a:off x="8498891" y="655729"/>
            <a:ext cx="3557574" cy="23717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451579" y="133351"/>
            <a:ext cx="9291215" cy="172040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Font typeface="Rokkitt"/>
              <a:buNone/>
            </a:pPr>
            <a:r>
              <a:rPr lang="en-US" sz="5400" b="1" i="0" u="none" strike="noStrike" cap="none">
                <a:solidFill>
                  <a:schemeClr val="lt1"/>
                </a:solidFill>
                <a:latin typeface="Rokkitt"/>
                <a:ea typeface="Rokkitt"/>
                <a:cs typeface="Rokkitt"/>
                <a:sym typeface="Rokkitt"/>
              </a:rPr>
              <a:t>THE COMMUNICATION OF LISTENING</a:t>
            </a:r>
            <a:endParaRPr/>
          </a:p>
        </p:txBody>
      </p:sp>
      <p:pic>
        <p:nvPicPr>
          <p:cNvPr id="241" name="Shape 241"/>
          <p:cNvPicPr preferRelativeResize="0">
            <a:picLocks noGrp="1"/>
          </p:cNvPicPr>
          <p:nvPr>
            <p:ph type="body" idx="1"/>
          </p:nvPr>
        </p:nvPicPr>
        <p:blipFill rotWithShape="1">
          <a:blip r:embed="rId3">
            <a:alphaModFix/>
          </a:blip>
          <a:srcRect/>
          <a:stretch/>
        </p:blipFill>
        <p:spPr>
          <a:xfrm>
            <a:off x="7772529" y="1743392"/>
            <a:ext cx="4186834" cy="3143407"/>
          </a:xfrm>
          <a:prstGeom prst="rect">
            <a:avLst/>
          </a:prstGeom>
          <a:noFill/>
          <a:ln>
            <a:noFill/>
          </a:ln>
        </p:spPr>
      </p:pic>
      <p:pic>
        <p:nvPicPr>
          <p:cNvPr id="242" name="Shape 242"/>
          <p:cNvPicPr preferRelativeResize="0"/>
          <p:nvPr/>
        </p:nvPicPr>
        <p:blipFill rotWithShape="1">
          <a:blip r:embed="rId4">
            <a:alphaModFix/>
          </a:blip>
          <a:srcRect/>
          <a:stretch/>
        </p:blipFill>
        <p:spPr>
          <a:xfrm>
            <a:off x="235010" y="1756922"/>
            <a:ext cx="5079941" cy="3203566"/>
          </a:xfrm>
          <a:prstGeom prst="rect">
            <a:avLst/>
          </a:prstGeom>
          <a:noFill/>
          <a:ln>
            <a:noFill/>
          </a:ln>
        </p:spPr>
      </p:pic>
      <p:sp>
        <p:nvSpPr>
          <p:cNvPr id="243" name="Shape 243"/>
          <p:cNvSpPr/>
          <p:nvPr/>
        </p:nvSpPr>
        <p:spPr>
          <a:xfrm>
            <a:off x="5314951" y="2895600"/>
            <a:ext cx="2705099" cy="971550"/>
          </a:xfrm>
          <a:prstGeom prst="rightArrow">
            <a:avLst>
              <a:gd name="adj1" fmla="val 50000"/>
              <a:gd name="adj2" fmla="val 50000"/>
            </a:avLst>
          </a:prstGeom>
          <a:solidFill>
            <a:schemeClr val="lt1"/>
          </a:solidFill>
          <a:ln w="158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44" name="Shape 244"/>
          <p:cNvSpPr txBox="1"/>
          <p:nvPr/>
        </p:nvSpPr>
        <p:spPr>
          <a:xfrm>
            <a:off x="235009" y="4960488"/>
            <a:ext cx="11724353"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Rokkitt"/>
                <a:ea typeface="Rokkitt"/>
                <a:cs typeface="Rokkitt"/>
                <a:sym typeface="Rokkitt"/>
              </a:rPr>
              <a:t>Further research will lead us from a disjointed circle of instruction to a more balanced approach with all of these literacy skills explicitly and consistently  taught in all classrooms.  </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20400" y="108025"/>
            <a:ext cx="4465200" cy="10491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sz="3600" b="1">
                <a:solidFill>
                  <a:schemeClr val="lt1"/>
                </a:solidFill>
              </a:rPr>
              <a:t>The Next Step   </a:t>
            </a:r>
            <a:endParaRPr sz="3600" b="1">
              <a:solidFill>
                <a:schemeClr val="lt1"/>
              </a:solidFill>
            </a:endParaRPr>
          </a:p>
        </p:txBody>
      </p:sp>
      <p:sp>
        <p:nvSpPr>
          <p:cNvPr id="250" name="Shape 250"/>
          <p:cNvSpPr txBox="1">
            <a:spLocks noGrp="1"/>
          </p:cNvSpPr>
          <p:nvPr>
            <p:ph type="body" idx="1"/>
          </p:nvPr>
        </p:nvSpPr>
        <p:spPr>
          <a:xfrm>
            <a:off x="120400" y="947925"/>
            <a:ext cx="7122900" cy="1379400"/>
          </a:xfrm>
          <a:prstGeom prst="rect">
            <a:avLst/>
          </a:prstGeom>
        </p:spPr>
        <p:txBody>
          <a:bodyPr spcFirstLastPara="1" wrap="square" lIns="121900" tIns="121900" rIns="121900" bIns="121900" anchor="t" anchorCtr="0">
            <a:noAutofit/>
          </a:bodyPr>
          <a:lstStyle/>
          <a:p>
            <a:pPr marL="457200" lvl="0" indent="-355600" rtl="0">
              <a:spcBef>
                <a:spcPts val="1000"/>
              </a:spcBef>
              <a:spcAft>
                <a:spcPts val="0"/>
              </a:spcAft>
              <a:buSzPts val="2000"/>
              <a:buChar char="•"/>
            </a:pPr>
            <a:r>
              <a:rPr lang="en-US"/>
              <a:t>New Study: How are Primary Teachers’ Teaching Listening? </a:t>
            </a:r>
            <a:endParaRPr/>
          </a:p>
          <a:p>
            <a:pPr marL="457200" lvl="0" indent="-355600" rtl="0">
              <a:spcBef>
                <a:spcPts val="0"/>
              </a:spcBef>
              <a:spcAft>
                <a:spcPts val="0"/>
              </a:spcAft>
              <a:buSzPts val="2000"/>
              <a:buChar char="•"/>
            </a:pPr>
            <a:r>
              <a:rPr lang="en-US"/>
              <a:t>Listening Instruction in Pre-Service Teacher Coursework</a:t>
            </a:r>
            <a:endParaRPr/>
          </a:p>
          <a:p>
            <a:pPr marL="457200" lvl="0" indent="-355600" rtl="0">
              <a:spcBef>
                <a:spcPts val="0"/>
              </a:spcBef>
              <a:spcAft>
                <a:spcPts val="0"/>
              </a:spcAft>
              <a:buSzPts val="2000"/>
              <a:buChar char="•"/>
            </a:pPr>
            <a:r>
              <a:rPr lang="en-US"/>
              <a:t>How do we build up listening stamina/literacy - </a:t>
            </a:r>
            <a:endParaRPr/>
          </a:p>
          <a:p>
            <a:pPr marL="685800" lvl="0" indent="-101600">
              <a:spcBef>
                <a:spcPts val="2100"/>
              </a:spcBef>
              <a:spcAft>
                <a:spcPts val="2100"/>
              </a:spcAft>
              <a:buNone/>
            </a:pPr>
            <a:r>
              <a:rPr lang="en-US"/>
              <a:t> </a:t>
            </a:r>
            <a:endParaRPr/>
          </a:p>
        </p:txBody>
      </p:sp>
      <p:pic>
        <p:nvPicPr>
          <p:cNvPr id="251" name="Shape 251"/>
          <p:cNvPicPr preferRelativeResize="0"/>
          <p:nvPr/>
        </p:nvPicPr>
        <p:blipFill>
          <a:blip r:embed="rId3">
            <a:alphaModFix/>
          </a:blip>
          <a:stretch>
            <a:fillRect/>
          </a:stretch>
        </p:blipFill>
        <p:spPr>
          <a:xfrm>
            <a:off x="5099188" y="2434150"/>
            <a:ext cx="3333750" cy="2409825"/>
          </a:xfrm>
          <a:prstGeom prst="rect">
            <a:avLst/>
          </a:prstGeom>
          <a:noFill/>
          <a:ln>
            <a:noFill/>
          </a:ln>
        </p:spPr>
      </p:pic>
      <p:cxnSp>
        <p:nvCxnSpPr>
          <p:cNvPr id="252" name="Shape 252"/>
          <p:cNvCxnSpPr/>
          <p:nvPr/>
        </p:nvCxnSpPr>
        <p:spPr>
          <a:xfrm rot="10800000" flipH="1">
            <a:off x="3495213" y="3312600"/>
            <a:ext cx="1572300" cy="729300"/>
          </a:xfrm>
          <a:prstGeom prst="straightConnector1">
            <a:avLst/>
          </a:prstGeom>
          <a:noFill/>
          <a:ln w="38100" cap="flat" cmpd="sng">
            <a:solidFill>
              <a:schemeClr val="dk2"/>
            </a:solidFill>
            <a:prstDash val="solid"/>
            <a:round/>
            <a:headEnd type="none" w="med" len="med"/>
            <a:tailEnd type="triangle" w="med" len="med"/>
          </a:ln>
        </p:spPr>
      </p:cxnSp>
      <p:sp>
        <p:nvSpPr>
          <p:cNvPr id="253" name="Shape 253"/>
          <p:cNvSpPr txBox="1"/>
          <p:nvPr/>
        </p:nvSpPr>
        <p:spPr>
          <a:xfrm>
            <a:off x="3948075" y="5360050"/>
            <a:ext cx="4092000" cy="1379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800">
                <a:solidFill>
                  <a:schemeClr val="lt1"/>
                </a:solidFill>
              </a:rPr>
              <a:t>Contact Information: </a:t>
            </a:r>
            <a:endParaRPr sz="1800">
              <a:solidFill>
                <a:schemeClr val="lt1"/>
              </a:solidFill>
            </a:endParaRPr>
          </a:p>
          <a:p>
            <a:pPr marL="0" lvl="0" indent="0">
              <a:spcBef>
                <a:spcPts val="0"/>
              </a:spcBef>
              <a:spcAft>
                <a:spcPts val="0"/>
              </a:spcAft>
              <a:buNone/>
            </a:pPr>
            <a:r>
              <a:rPr lang="en-US" sz="1800" u="sng">
                <a:solidFill>
                  <a:schemeClr val="lt1"/>
                </a:solidFill>
                <a:hlinkClick r:id="rId4"/>
              </a:rPr>
              <a:t>daltizer@vt.edu</a:t>
            </a:r>
            <a:r>
              <a:rPr lang="en-US" sz="1800">
                <a:solidFill>
                  <a:schemeClr val="lt1"/>
                </a:solidFill>
              </a:rPr>
              <a:t> </a:t>
            </a:r>
            <a:endParaRPr sz="1800">
              <a:solidFill>
                <a:schemeClr val="lt1"/>
              </a:solidFill>
            </a:endParaRPr>
          </a:p>
          <a:p>
            <a:pPr marL="0" lvl="0" indent="0" rtl="0">
              <a:spcBef>
                <a:spcPts val="0"/>
              </a:spcBef>
              <a:spcAft>
                <a:spcPts val="0"/>
              </a:spcAft>
              <a:buNone/>
            </a:pPr>
            <a:r>
              <a:rPr lang="en-US" sz="1800" u="sng">
                <a:solidFill>
                  <a:schemeClr val="lt1"/>
                </a:solidFill>
                <a:hlinkClick r:id="rId5"/>
              </a:rPr>
              <a:t>https://donnafogelsong.weebly.com/</a:t>
            </a:r>
            <a:r>
              <a:rPr lang="en-US" sz="1800">
                <a:solidFill>
                  <a:schemeClr val="lt1"/>
                </a:solidFill>
              </a:rPr>
              <a:t>  </a:t>
            </a:r>
            <a:endParaRPr sz="1800">
              <a:solidFill>
                <a:schemeClr val="lt1"/>
              </a:solidFill>
            </a:endParaRPr>
          </a:p>
        </p:txBody>
      </p:sp>
      <p:pic>
        <p:nvPicPr>
          <p:cNvPr id="254" name="Shape 254"/>
          <p:cNvPicPr preferRelativeResize="0"/>
          <p:nvPr/>
        </p:nvPicPr>
        <p:blipFill>
          <a:blip r:embed="rId6">
            <a:alphaModFix/>
          </a:blip>
          <a:stretch>
            <a:fillRect/>
          </a:stretch>
        </p:blipFill>
        <p:spPr>
          <a:xfrm>
            <a:off x="161475" y="2384500"/>
            <a:ext cx="3333750" cy="2886277"/>
          </a:xfrm>
          <a:prstGeom prst="rect">
            <a:avLst/>
          </a:prstGeom>
          <a:noFill/>
          <a:ln>
            <a:noFill/>
          </a:ln>
        </p:spPr>
      </p:pic>
      <p:pic>
        <p:nvPicPr>
          <p:cNvPr id="255" name="Shape 255"/>
          <p:cNvPicPr preferRelativeResize="0"/>
          <p:nvPr/>
        </p:nvPicPr>
        <p:blipFill>
          <a:blip r:embed="rId7">
            <a:alphaModFix/>
          </a:blip>
          <a:stretch>
            <a:fillRect/>
          </a:stretch>
        </p:blipFill>
        <p:spPr>
          <a:xfrm>
            <a:off x="8967375" y="716525"/>
            <a:ext cx="2924575" cy="5424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412775" y="3787025"/>
            <a:ext cx="3487500" cy="7590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sz="1900"/>
              <a:t>The Research Questions</a:t>
            </a:r>
            <a:endParaRPr sz="1900"/>
          </a:p>
        </p:txBody>
      </p:sp>
      <p:sp>
        <p:nvSpPr>
          <p:cNvPr id="151" name="Shape 151"/>
          <p:cNvSpPr txBox="1">
            <a:spLocks noGrp="1"/>
          </p:cNvSpPr>
          <p:nvPr>
            <p:ph type="body" idx="1"/>
          </p:nvPr>
        </p:nvSpPr>
        <p:spPr>
          <a:xfrm>
            <a:off x="211700" y="4546024"/>
            <a:ext cx="9385200" cy="17109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sz="1800"/>
              <a:t>What were teacher perceptions about teaching listening, and how did these perceptions influence the planning of read alouds in second-grade? </a:t>
            </a:r>
            <a:endParaRPr sz="1800"/>
          </a:p>
          <a:p>
            <a:pPr marL="0" lvl="0" indent="0">
              <a:spcBef>
                <a:spcPts val="2100"/>
              </a:spcBef>
              <a:spcAft>
                <a:spcPts val="2100"/>
              </a:spcAft>
              <a:buNone/>
            </a:pPr>
            <a:r>
              <a:rPr lang="en-US" sz="1800"/>
              <a:t>How did engagement in professional development impact teachers’ practices with listening instruction?</a:t>
            </a:r>
            <a:endParaRPr sz="1800"/>
          </a:p>
        </p:txBody>
      </p:sp>
      <p:pic>
        <p:nvPicPr>
          <p:cNvPr id="152" name="Shape 152"/>
          <p:cNvPicPr preferRelativeResize="0"/>
          <p:nvPr/>
        </p:nvPicPr>
        <p:blipFill>
          <a:blip r:embed="rId3">
            <a:alphaModFix/>
          </a:blip>
          <a:stretch>
            <a:fillRect/>
          </a:stretch>
        </p:blipFill>
        <p:spPr>
          <a:xfrm>
            <a:off x="1467400" y="172800"/>
            <a:ext cx="4228925" cy="2959025"/>
          </a:xfrm>
          <a:prstGeom prst="rect">
            <a:avLst/>
          </a:prstGeom>
          <a:noFill/>
          <a:ln>
            <a:noFill/>
          </a:ln>
        </p:spPr>
      </p:pic>
      <p:pic>
        <p:nvPicPr>
          <p:cNvPr id="153" name="Shape 153"/>
          <p:cNvPicPr preferRelativeResize="0"/>
          <p:nvPr/>
        </p:nvPicPr>
        <p:blipFill>
          <a:blip r:embed="rId4">
            <a:alphaModFix/>
          </a:blip>
          <a:stretch>
            <a:fillRect/>
          </a:stretch>
        </p:blipFill>
        <p:spPr>
          <a:xfrm>
            <a:off x="5848725" y="152400"/>
            <a:ext cx="6190874" cy="2959025"/>
          </a:xfrm>
          <a:prstGeom prst="rect">
            <a:avLst/>
          </a:prstGeom>
          <a:noFill/>
          <a:ln>
            <a:noFill/>
          </a:ln>
        </p:spPr>
      </p:pic>
      <p:pic>
        <p:nvPicPr>
          <p:cNvPr id="154" name="Shape 154"/>
          <p:cNvPicPr preferRelativeResize="0"/>
          <p:nvPr/>
        </p:nvPicPr>
        <p:blipFill>
          <a:blip r:embed="rId5">
            <a:alphaModFix/>
          </a:blip>
          <a:stretch>
            <a:fillRect/>
          </a:stretch>
        </p:blipFill>
        <p:spPr>
          <a:xfrm>
            <a:off x="9667650" y="4137200"/>
            <a:ext cx="2170499" cy="2170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30000" y="79800"/>
            <a:ext cx="9385200" cy="1218900"/>
          </a:xfrm>
          <a:prstGeom prst="rect">
            <a:avLst/>
          </a:prstGeom>
          <a:effectLst/>
        </p:spPr>
        <p:txBody>
          <a:bodyPr spcFirstLastPara="1" wrap="square" lIns="121900" tIns="121900" rIns="121900" bIns="121900" anchor="t" anchorCtr="0">
            <a:noAutofit/>
          </a:bodyPr>
          <a:lstStyle/>
          <a:p>
            <a:pPr marL="0" lvl="0" indent="0">
              <a:spcBef>
                <a:spcPts val="0"/>
              </a:spcBef>
              <a:spcAft>
                <a:spcPts val="0"/>
              </a:spcAft>
              <a:buNone/>
            </a:pPr>
            <a:r>
              <a:rPr lang="en-US" b="1" dirty="0"/>
              <a:t>Overview of the Study</a:t>
            </a:r>
            <a:endParaRPr b="1" dirty="0"/>
          </a:p>
        </p:txBody>
      </p:sp>
      <p:sp>
        <p:nvSpPr>
          <p:cNvPr id="160" name="Shape 160"/>
          <p:cNvSpPr txBox="1">
            <a:spLocks noGrp="1"/>
          </p:cNvSpPr>
          <p:nvPr>
            <p:ph type="body" idx="1"/>
          </p:nvPr>
        </p:nvSpPr>
        <p:spPr>
          <a:xfrm>
            <a:off x="1271425" y="851075"/>
            <a:ext cx="9385200" cy="2817789"/>
          </a:xfrm>
          <a:prstGeom prst="rect">
            <a:avLst/>
          </a:prstGeom>
        </p:spPr>
        <p:txBody>
          <a:bodyPr spcFirstLastPara="1" wrap="square" lIns="121900" tIns="121900" rIns="121900" bIns="121900" anchor="t" anchorCtr="0">
            <a:noAutofit/>
          </a:bodyPr>
          <a:lstStyle/>
          <a:p>
            <a:pPr marL="457200" lvl="0" indent="-381000" rtl="0">
              <a:spcBef>
                <a:spcPts val="0"/>
              </a:spcBef>
              <a:spcAft>
                <a:spcPts val="0"/>
              </a:spcAft>
              <a:buSzPts val="2400"/>
              <a:buChar char="●"/>
            </a:pPr>
            <a:r>
              <a:rPr lang="en-US" sz="2400" b="1" dirty="0"/>
              <a:t>Children’s Literature</a:t>
            </a:r>
            <a:r>
              <a:rPr lang="en-US" sz="2400" dirty="0"/>
              <a:t> – </a:t>
            </a:r>
            <a:r>
              <a:rPr lang="en-US" sz="2000" dirty="0"/>
              <a:t>listening texts</a:t>
            </a:r>
            <a:endParaRPr sz="2000" dirty="0"/>
          </a:p>
          <a:p>
            <a:pPr marL="457200" lvl="0" indent="-381000" rtl="0">
              <a:spcBef>
                <a:spcPts val="0"/>
              </a:spcBef>
              <a:spcAft>
                <a:spcPts val="0"/>
              </a:spcAft>
              <a:buSzPts val="2400"/>
              <a:buChar char="●"/>
            </a:pPr>
            <a:r>
              <a:rPr lang="en-US" sz="2400" b="1" dirty="0"/>
              <a:t>JEPD -</a:t>
            </a:r>
            <a:r>
              <a:rPr lang="en-US" sz="2400" dirty="0"/>
              <a:t>  </a:t>
            </a:r>
            <a:r>
              <a:rPr lang="en-US" sz="2000" dirty="0"/>
              <a:t>Job-embedded professional development</a:t>
            </a:r>
            <a:endParaRPr sz="2000" dirty="0"/>
          </a:p>
          <a:p>
            <a:pPr marL="457200" lvl="0" indent="-381000">
              <a:spcBef>
                <a:spcPts val="0"/>
              </a:spcBef>
              <a:spcAft>
                <a:spcPts val="0"/>
              </a:spcAft>
              <a:buSzPts val="2400"/>
              <a:buChar char="●"/>
            </a:pPr>
            <a:r>
              <a:rPr lang="en-US" sz="2400" b="1" dirty="0"/>
              <a:t>Specific Guidelines for teachers</a:t>
            </a:r>
            <a:endParaRPr sz="2400" b="1" dirty="0"/>
          </a:p>
          <a:p>
            <a:pPr marL="914400" lvl="1" indent="-381000" rtl="0">
              <a:spcBef>
                <a:spcPts val="0"/>
              </a:spcBef>
              <a:spcAft>
                <a:spcPts val="0"/>
              </a:spcAft>
              <a:buSzPts val="2400"/>
              <a:buChar char="○"/>
            </a:pPr>
            <a:r>
              <a:rPr lang="en-US" sz="2000" dirty="0"/>
              <a:t>Use Dyads - assigning students the role of listener and speaker for responding to questions</a:t>
            </a:r>
            <a:endParaRPr sz="2000" dirty="0"/>
          </a:p>
          <a:p>
            <a:pPr marL="914400" lvl="1" indent="-381000" rtl="0">
              <a:spcBef>
                <a:spcPts val="0"/>
              </a:spcBef>
              <a:spcAft>
                <a:spcPts val="0"/>
              </a:spcAft>
              <a:buSzPts val="2400"/>
              <a:buChar char="○"/>
            </a:pPr>
            <a:r>
              <a:rPr lang="en-US" sz="2000" dirty="0"/>
              <a:t>Use Whole Body Listening - to help promote students self-awareness of their listening behaviors</a:t>
            </a:r>
            <a:endParaRPr sz="2000" dirty="0"/>
          </a:p>
        </p:txBody>
      </p:sp>
      <p:pic>
        <p:nvPicPr>
          <p:cNvPr id="163" name="Shape 163"/>
          <p:cNvPicPr preferRelativeResize="0">
            <a:picLocks noGrp="1"/>
          </p:cNvPicPr>
          <p:nvPr>
            <p:ph type="body" idx="4294967295"/>
          </p:nvPr>
        </p:nvPicPr>
        <p:blipFill rotWithShape="1">
          <a:blip r:embed="rId3">
            <a:alphaModFix/>
          </a:blip>
          <a:srcRect/>
          <a:stretch/>
        </p:blipFill>
        <p:spPr>
          <a:xfrm>
            <a:off x="64655" y="3793123"/>
            <a:ext cx="3195782" cy="2985077"/>
          </a:xfrm>
          <a:prstGeom prst="rect">
            <a:avLst/>
          </a:prstGeom>
          <a:noFill/>
          <a:ln>
            <a:noFill/>
          </a:ln>
        </p:spPr>
      </p:pic>
      <p:pic>
        <p:nvPicPr>
          <p:cNvPr id="161" name="Shape 161"/>
          <p:cNvPicPr preferRelativeResize="0"/>
          <p:nvPr/>
        </p:nvPicPr>
        <p:blipFill rotWithShape="1">
          <a:blip r:embed="rId4">
            <a:alphaModFix/>
          </a:blip>
          <a:srcRect/>
          <a:stretch/>
        </p:blipFill>
        <p:spPr>
          <a:xfrm rot="743104">
            <a:off x="9760784" y="3632312"/>
            <a:ext cx="1997383" cy="2721879"/>
          </a:xfrm>
          <a:prstGeom prst="rect">
            <a:avLst/>
          </a:prstGeom>
          <a:noFill/>
          <a:ln>
            <a:noFill/>
          </a:ln>
        </p:spPr>
      </p:pic>
      <p:pic>
        <p:nvPicPr>
          <p:cNvPr id="162" name="Shape 162"/>
          <p:cNvPicPr preferRelativeResize="0"/>
          <p:nvPr/>
        </p:nvPicPr>
        <p:blipFill rotWithShape="1">
          <a:blip r:embed="rId5">
            <a:alphaModFix/>
          </a:blip>
          <a:srcRect/>
          <a:stretch/>
        </p:blipFill>
        <p:spPr>
          <a:xfrm>
            <a:off x="6816791" y="4331009"/>
            <a:ext cx="2534693" cy="2447191"/>
          </a:xfrm>
          <a:prstGeom prst="rect">
            <a:avLst/>
          </a:prstGeom>
          <a:noFill/>
          <a:ln>
            <a:noFill/>
          </a:ln>
        </p:spPr>
      </p:pic>
      <p:pic>
        <p:nvPicPr>
          <p:cNvPr id="164" name="Shape 164"/>
          <p:cNvPicPr preferRelativeResize="0"/>
          <p:nvPr/>
        </p:nvPicPr>
        <p:blipFill rotWithShape="1">
          <a:blip r:embed="rId6">
            <a:alphaModFix/>
          </a:blip>
          <a:srcRect/>
          <a:stretch/>
        </p:blipFill>
        <p:spPr>
          <a:xfrm rot="758356">
            <a:off x="10042788" y="712439"/>
            <a:ext cx="2008574" cy="2323786"/>
          </a:xfrm>
          <a:prstGeom prst="rect">
            <a:avLst/>
          </a:prstGeom>
          <a:noFill/>
          <a:ln>
            <a:noFill/>
          </a:ln>
        </p:spPr>
      </p:pic>
      <p:pic>
        <p:nvPicPr>
          <p:cNvPr id="165" name="Shape 165"/>
          <p:cNvPicPr preferRelativeResize="0"/>
          <p:nvPr/>
        </p:nvPicPr>
        <p:blipFill rotWithShape="1">
          <a:blip r:embed="rId7">
            <a:alphaModFix/>
          </a:blip>
          <a:srcRect/>
          <a:stretch/>
        </p:blipFill>
        <p:spPr>
          <a:xfrm>
            <a:off x="3496289" y="4331009"/>
            <a:ext cx="3084650" cy="24471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63826" y="145774"/>
            <a:ext cx="11606253" cy="5320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2100"/>
              </a:spcAft>
              <a:buClr>
                <a:schemeClr val="accent1"/>
              </a:buClr>
              <a:buFont typeface="Arial"/>
              <a:buNone/>
            </a:pPr>
            <a:r>
              <a:rPr lang="en-US" sz="2800" b="1" i="0" u="none" strike="noStrike" cap="none">
                <a:solidFill>
                  <a:schemeClr val="lt1"/>
                </a:solidFill>
                <a:latin typeface="Rokkitt"/>
                <a:ea typeface="Rokkitt"/>
                <a:cs typeface="Rokkitt"/>
                <a:sym typeface="Rokkitt"/>
              </a:rPr>
              <a:t>JEPD during </a:t>
            </a:r>
            <a:r>
              <a:rPr lang="en-US" sz="2800" b="0" i="0" u="none" strike="noStrike" cap="none">
                <a:solidFill>
                  <a:schemeClr val="lt1"/>
                </a:solidFill>
                <a:latin typeface="Rokkitt"/>
                <a:ea typeface="Rokkitt"/>
                <a:cs typeface="Rokkitt"/>
                <a:sym typeface="Rokkitt"/>
              </a:rPr>
              <a:t>LSG Meetings </a:t>
            </a:r>
            <a:endParaRPr/>
          </a:p>
        </p:txBody>
      </p:sp>
      <p:pic>
        <p:nvPicPr>
          <p:cNvPr id="171" name="Shape 171"/>
          <p:cNvPicPr preferRelativeResize="0"/>
          <p:nvPr/>
        </p:nvPicPr>
        <p:blipFill rotWithShape="1">
          <a:blip r:embed="rId3">
            <a:alphaModFix/>
          </a:blip>
          <a:srcRect/>
          <a:stretch/>
        </p:blipFill>
        <p:spPr>
          <a:xfrm>
            <a:off x="7271063" y="0"/>
            <a:ext cx="4627566" cy="3253148"/>
          </a:xfrm>
          <a:prstGeom prst="rect">
            <a:avLst/>
          </a:prstGeom>
          <a:noFill/>
          <a:ln>
            <a:noFill/>
          </a:ln>
        </p:spPr>
      </p:pic>
      <p:sp>
        <p:nvSpPr>
          <p:cNvPr id="172" name="Shape 172"/>
          <p:cNvSpPr/>
          <p:nvPr/>
        </p:nvSpPr>
        <p:spPr>
          <a:xfrm>
            <a:off x="236471" y="6307391"/>
            <a:ext cx="35557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Rokkitt"/>
                <a:ea typeface="Rokkitt"/>
                <a:cs typeface="Rokkitt"/>
                <a:sym typeface="Rokkitt"/>
              </a:rPr>
              <a:t>https://mccartheydressman.org</a:t>
            </a:r>
            <a:endParaRPr/>
          </a:p>
        </p:txBody>
      </p:sp>
      <p:pic>
        <p:nvPicPr>
          <p:cNvPr id="173" name="Shape 173"/>
          <p:cNvPicPr preferRelativeResize="0"/>
          <p:nvPr/>
        </p:nvPicPr>
        <p:blipFill rotWithShape="1">
          <a:blip r:embed="rId4">
            <a:alphaModFix/>
          </a:blip>
          <a:srcRect/>
          <a:stretch/>
        </p:blipFill>
        <p:spPr>
          <a:xfrm>
            <a:off x="151667" y="933451"/>
            <a:ext cx="3640522" cy="3048000"/>
          </a:xfrm>
          <a:prstGeom prst="rect">
            <a:avLst/>
          </a:prstGeom>
          <a:noFill/>
          <a:ln>
            <a:noFill/>
          </a:ln>
        </p:spPr>
      </p:pic>
      <p:cxnSp>
        <p:nvCxnSpPr>
          <p:cNvPr id="174" name="Shape 174"/>
          <p:cNvCxnSpPr/>
          <p:nvPr/>
        </p:nvCxnSpPr>
        <p:spPr>
          <a:xfrm rot="10800000" flipH="1">
            <a:off x="3792188" y="685950"/>
            <a:ext cx="3065700" cy="819000"/>
          </a:xfrm>
          <a:prstGeom prst="bentConnector3">
            <a:avLst>
              <a:gd name="adj1" fmla="val 50000"/>
            </a:avLst>
          </a:prstGeom>
          <a:noFill/>
          <a:ln w="9525" cap="flat" cmpd="sng">
            <a:solidFill>
              <a:schemeClr val="accent1"/>
            </a:solidFill>
            <a:prstDash val="solid"/>
            <a:round/>
            <a:headEnd type="none" w="sm" len="sm"/>
            <a:tailEnd type="triangle" w="med" len="med"/>
          </a:ln>
        </p:spPr>
      </p:cxnSp>
      <p:pic>
        <p:nvPicPr>
          <p:cNvPr id="175" name="Shape 175"/>
          <p:cNvPicPr preferRelativeResize="0"/>
          <p:nvPr/>
        </p:nvPicPr>
        <p:blipFill rotWithShape="1">
          <a:blip r:embed="rId5">
            <a:alphaModFix/>
          </a:blip>
          <a:srcRect/>
          <a:stretch/>
        </p:blipFill>
        <p:spPr>
          <a:xfrm>
            <a:off x="6905150" y="1302373"/>
            <a:ext cx="2397900" cy="2397900"/>
          </a:xfrm>
          <a:prstGeom prst="rect">
            <a:avLst/>
          </a:prstGeom>
          <a:noFill/>
          <a:ln>
            <a:noFill/>
          </a:ln>
        </p:spPr>
      </p:pic>
      <p:cxnSp>
        <p:nvCxnSpPr>
          <p:cNvPr id="176" name="Shape 176"/>
          <p:cNvCxnSpPr/>
          <p:nvPr/>
        </p:nvCxnSpPr>
        <p:spPr>
          <a:xfrm>
            <a:off x="3792188" y="1703038"/>
            <a:ext cx="2648100" cy="743100"/>
          </a:xfrm>
          <a:prstGeom prst="bentConnector3">
            <a:avLst>
              <a:gd name="adj1" fmla="val 50000"/>
            </a:avLst>
          </a:prstGeom>
          <a:noFill/>
          <a:ln w="9525" cap="flat" cmpd="sng">
            <a:solidFill>
              <a:schemeClr val="accent1"/>
            </a:solidFill>
            <a:prstDash val="solid"/>
            <a:round/>
            <a:headEnd type="none" w="sm" len="sm"/>
            <a:tailEnd type="triangle" w="med" len="med"/>
          </a:ln>
        </p:spPr>
      </p:cxnSp>
      <p:pic>
        <p:nvPicPr>
          <p:cNvPr id="177" name="Shape 177"/>
          <p:cNvPicPr preferRelativeResize="0"/>
          <p:nvPr/>
        </p:nvPicPr>
        <p:blipFill rotWithShape="1">
          <a:blip r:embed="rId6">
            <a:alphaModFix/>
          </a:blip>
          <a:srcRect/>
          <a:stretch/>
        </p:blipFill>
        <p:spPr>
          <a:xfrm>
            <a:off x="8310874" y="3916350"/>
            <a:ext cx="2236800" cy="2236800"/>
          </a:xfrm>
          <a:prstGeom prst="rect">
            <a:avLst/>
          </a:prstGeom>
          <a:noFill/>
          <a:ln>
            <a:noFill/>
          </a:ln>
        </p:spPr>
      </p:pic>
      <p:pic>
        <p:nvPicPr>
          <p:cNvPr id="178" name="Shape 178"/>
          <p:cNvPicPr preferRelativeResize="0"/>
          <p:nvPr/>
        </p:nvPicPr>
        <p:blipFill rotWithShape="1">
          <a:blip r:embed="rId7">
            <a:alphaModFix/>
          </a:blip>
          <a:srcRect/>
          <a:stretch/>
        </p:blipFill>
        <p:spPr>
          <a:xfrm>
            <a:off x="2951031" y="4318510"/>
            <a:ext cx="2954469" cy="1811066"/>
          </a:xfrm>
          <a:prstGeom prst="rect">
            <a:avLst/>
          </a:prstGeom>
          <a:noFill/>
          <a:ln>
            <a:noFill/>
          </a:ln>
        </p:spPr>
      </p:pic>
      <p:cxnSp>
        <p:nvCxnSpPr>
          <p:cNvPr id="179" name="Shape 179"/>
          <p:cNvCxnSpPr/>
          <p:nvPr/>
        </p:nvCxnSpPr>
        <p:spPr>
          <a:xfrm>
            <a:off x="236471" y="4229102"/>
            <a:ext cx="2694300" cy="1611300"/>
          </a:xfrm>
          <a:prstGeom prst="bentConnector3">
            <a:avLst>
              <a:gd name="adj1" fmla="val 50000"/>
            </a:avLst>
          </a:prstGeom>
          <a:noFill/>
          <a:ln w="9525" cap="flat" cmpd="sng">
            <a:solidFill>
              <a:schemeClr val="accent1"/>
            </a:solidFill>
            <a:prstDash val="solid"/>
            <a:round/>
            <a:headEnd type="none" w="sm" len="sm"/>
            <a:tailEnd type="triangle" w="med" len="med"/>
          </a:ln>
        </p:spPr>
      </p:cxnSp>
      <p:cxnSp>
        <p:nvCxnSpPr>
          <p:cNvPr id="180" name="Shape 180"/>
          <p:cNvCxnSpPr/>
          <p:nvPr/>
        </p:nvCxnSpPr>
        <p:spPr>
          <a:xfrm rot="10800000">
            <a:off x="3792188" y="3390900"/>
            <a:ext cx="0" cy="19050"/>
          </a:xfrm>
          <a:prstGeom prst="straightConnector1">
            <a:avLst/>
          </a:prstGeom>
          <a:noFill/>
          <a:ln w="9525" cap="flat" cmpd="sng">
            <a:solidFill>
              <a:schemeClr val="accent1"/>
            </a:solidFill>
            <a:prstDash val="solid"/>
            <a:round/>
            <a:headEnd type="none" w="sm" len="sm"/>
            <a:tailEnd type="triangle" w="med" len="med"/>
          </a:ln>
        </p:spPr>
      </p:cxnSp>
      <p:cxnSp>
        <p:nvCxnSpPr>
          <p:cNvPr id="181" name="Shape 181"/>
          <p:cNvCxnSpPr/>
          <p:nvPr/>
        </p:nvCxnSpPr>
        <p:spPr>
          <a:xfrm>
            <a:off x="3933915" y="3421944"/>
            <a:ext cx="4296900" cy="1895100"/>
          </a:xfrm>
          <a:prstGeom prst="bentConnector3">
            <a:avLst>
              <a:gd name="adj1" fmla="val 50000"/>
            </a:avLst>
          </a:prstGeom>
          <a:noFill/>
          <a:ln w="9525" cap="flat" cmpd="sng">
            <a:solidFill>
              <a:schemeClr val="accent1"/>
            </a:solidFill>
            <a:prstDash val="solid"/>
            <a:round/>
            <a:headEnd type="none" w="sm" len="sm"/>
            <a:tailEnd type="triangle" w="med" len="med"/>
          </a:ln>
        </p:spPr>
      </p:cxn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7995201" y="565050"/>
            <a:ext cx="3982200" cy="5632200"/>
          </a:xfrm>
          <a:prstGeom prst="rect">
            <a:avLst/>
          </a:prstGeom>
          <a:noFill/>
          <a:ln>
            <a:noFill/>
          </a:ln>
        </p:spPr>
      </p:pic>
      <p:pic>
        <p:nvPicPr>
          <p:cNvPr id="187" name="Shape 187"/>
          <p:cNvPicPr preferRelativeResize="0"/>
          <p:nvPr/>
        </p:nvPicPr>
        <p:blipFill rotWithShape="1">
          <a:blip r:embed="rId4">
            <a:alphaModFix/>
          </a:blip>
          <a:srcRect/>
          <a:stretch/>
        </p:blipFill>
        <p:spPr>
          <a:xfrm>
            <a:off x="227075" y="898925"/>
            <a:ext cx="3228600" cy="4849200"/>
          </a:xfrm>
          <a:prstGeom prst="rect">
            <a:avLst/>
          </a:prstGeom>
          <a:noFill/>
          <a:ln>
            <a:noFill/>
          </a:ln>
        </p:spPr>
      </p:pic>
      <p:sp>
        <p:nvSpPr>
          <p:cNvPr id="188" name="Shape 188"/>
          <p:cNvSpPr txBox="1"/>
          <p:nvPr/>
        </p:nvSpPr>
        <p:spPr>
          <a:xfrm>
            <a:off x="0" y="-54698"/>
            <a:ext cx="635819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Rokkitt"/>
                <a:ea typeface="Rokkitt"/>
                <a:cs typeface="Rokkitt"/>
                <a:sym typeface="Rokkitt"/>
              </a:rPr>
              <a:t>WHOLE BODY LISTENING</a:t>
            </a:r>
            <a:endParaRPr/>
          </a:p>
        </p:txBody>
      </p:sp>
      <p:sp>
        <p:nvSpPr>
          <p:cNvPr id="189" name="Shape 189"/>
          <p:cNvSpPr/>
          <p:nvPr/>
        </p:nvSpPr>
        <p:spPr>
          <a:xfrm>
            <a:off x="3397250" y="6197250"/>
            <a:ext cx="5093100" cy="57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lt1"/>
                </a:solidFill>
                <a:latin typeface="Open Sans"/>
                <a:ea typeface="Open Sans"/>
                <a:cs typeface="Open Sans"/>
                <a:sym typeface="Open Sans"/>
              </a:rPr>
              <a:t>Wilson, K., Sautter, E., &amp; Hutchison, E. (2011). </a:t>
            </a:r>
            <a:r>
              <a:rPr lang="en-US" sz="1100" b="1" i="1">
                <a:solidFill>
                  <a:schemeClr val="lt1"/>
                </a:solidFill>
                <a:latin typeface="Open Sans"/>
                <a:ea typeface="Open Sans"/>
                <a:cs typeface="Open Sans"/>
                <a:sym typeface="Open Sans"/>
              </a:rPr>
              <a:t>Whole</a:t>
            </a:r>
            <a:endParaRPr sz="1100"/>
          </a:p>
          <a:p>
            <a:pPr marL="0" marR="0" lvl="0" indent="0" algn="l" rtl="0">
              <a:spcBef>
                <a:spcPts val="0"/>
              </a:spcBef>
              <a:spcAft>
                <a:spcPts val="0"/>
              </a:spcAft>
              <a:buNone/>
            </a:pPr>
            <a:r>
              <a:rPr lang="en-US" sz="1100" b="1" i="1">
                <a:solidFill>
                  <a:schemeClr val="lt1"/>
                </a:solidFill>
                <a:latin typeface="Open Sans"/>
                <a:ea typeface="Open Sans"/>
                <a:cs typeface="Open Sans"/>
                <a:sym typeface="Open Sans"/>
              </a:rPr>
              <a:t>            body listening Larry at school!</a:t>
            </a:r>
            <a:r>
              <a:rPr lang="en-US" sz="1100" b="1">
                <a:solidFill>
                  <a:schemeClr val="lt1"/>
                </a:solidFill>
                <a:latin typeface="Open Sans"/>
                <a:ea typeface="Open Sans"/>
                <a:cs typeface="Open Sans"/>
                <a:sym typeface="Open Sans"/>
              </a:rPr>
              <a:t> San Jose, CA:</a:t>
            </a:r>
            <a:endParaRPr sz="1100"/>
          </a:p>
          <a:p>
            <a:pPr marL="0" marR="0" lvl="0" indent="0" algn="l" rtl="0">
              <a:spcBef>
                <a:spcPts val="0"/>
              </a:spcBef>
              <a:spcAft>
                <a:spcPts val="0"/>
              </a:spcAft>
              <a:buNone/>
            </a:pPr>
            <a:r>
              <a:rPr lang="en-US" sz="1100" b="1">
                <a:solidFill>
                  <a:schemeClr val="lt1"/>
                </a:solidFill>
                <a:latin typeface="Open Sans"/>
                <a:ea typeface="Open Sans"/>
                <a:cs typeface="Open Sans"/>
                <a:sym typeface="Open Sans"/>
              </a:rPr>
              <a:t>            SocialThinking.com.</a:t>
            </a:r>
            <a:endParaRPr sz="1100">
              <a:solidFill>
                <a:schemeClr val="lt1"/>
              </a:solidFill>
              <a:latin typeface="Rokkitt"/>
              <a:ea typeface="Rokkitt"/>
              <a:cs typeface="Rokkitt"/>
              <a:sym typeface="Rokkitt"/>
            </a:endParaRPr>
          </a:p>
        </p:txBody>
      </p:sp>
      <p:sp>
        <p:nvSpPr>
          <p:cNvPr id="190" name="Shape 190"/>
          <p:cNvSpPr txBox="1"/>
          <p:nvPr/>
        </p:nvSpPr>
        <p:spPr>
          <a:xfrm>
            <a:off x="-98890" y="136478"/>
            <a:ext cx="5093181" cy="8500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Font typeface="Rokkitt"/>
              <a:buNone/>
            </a:pPr>
            <a:endParaRPr sz="4000" b="0" i="0" cap="none">
              <a:solidFill>
                <a:schemeClr val="accent1"/>
              </a:solidFill>
              <a:latin typeface="Rokkitt"/>
              <a:ea typeface="Rokkitt"/>
              <a:cs typeface="Rokkitt"/>
              <a:sym typeface="Rokkitt"/>
            </a:endParaRPr>
          </a:p>
        </p:txBody>
      </p:sp>
      <p:sp>
        <p:nvSpPr>
          <p:cNvPr id="191" name="Shape 191"/>
          <p:cNvSpPr txBox="1"/>
          <p:nvPr/>
        </p:nvSpPr>
        <p:spPr>
          <a:xfrm>
            <a:off x="3579201" y="1395898"/>
            <a:ext cx="4416000" cy="370257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3600"/>
              <a:buFont typeface="Arial"/>
              <a:buChar char="•"/>
            </a:pPr>
            <a:r>
              <a:rPr lang="en-US" sz="3600" dirty="0">
                <a:solidFill>
                  <a:schemeClr val="lt1"/>
                </a:solidFill>
                <a:latin typeface="Rokkitt"/>
                <a:ea typeface="Rokkitt"/>
                <a:cs typeface="Rokkitt"/>
                <a:sym typeface="Rokkitt"/>
              </a:rPr>
              <a:t>Most used Strategy </a:t>
            </a:r>
            <a:endParaRPr dirty="0"/>
          </a:p>
          <a:p>
            <a:pPr marL="285750" marR="0" lvl="0" indent="-285750" algn="l" rtl="0">
              <a:spcBef>
                <a:spcPts val="0"/>
              </a:spcBef>
              <a:spcAft>
                <a:spcPts val="0"/>
              </a:spcAft>
              <a:buClr>
                <a:schemeClr val="lt1"/>
              </a:buClr>
              <a:buSzPts val="3600"/>
              <a:buFont typeface="Arial"/>
              <a:buChar char="•"/>
            </a:pPr>
            <a:r>
              <a:rPr lang="en-US" sz="3600" dirty="0">
                <a:solidFill>
                  <a:schemeClr val="lt1"/>
                </a:solidFill>
                <a:latin typeface="Rokkitt"/>
                <a:ea typeface="Rokkitt"/>
                <a:cs typeface="Rokkitt"/>
                <a:sym typeface="Rokkitt"/>
              </a:rPr>
              <a:t>Motivated Teachers</a:t>
            </a:r>
            <a:endParaRPr dirty="0"/>
          </a:p>
          <a:p>
            <a:pPr marL="285750" marR="0" lvl="0" indent="-285750" algn="l" rtl="0">
              <a:spcBef>
                <a:spcPts val="0"/>
              </a:spcBef>
              <a:spcAft>
                <a:spcPts val="0"/>
              </a:spcAft>
              <a:buClr>
                <a:schemeClr val="lt1"/>
              </a:buClr>
              <a:buSzPts val="3600"/>
              <a:buFont typeface="Arial"/>
              <a:buChar char="•"/>
            </a:pPr>
            <a:r>
              <a:rPr lang="en-US" sz="3600" dirty="0">
                <a:solidFill>
                  <a:schemeClr val="lt1"/>
                </a:solidFill>
                <a:latin typeface="Rokkitt"/>
                <a:ea typeface="Rokkitt"/>
                <a:cs typeface="Rokkitt"/>
                <a:sym typeface="Rokkitt"/>
              </a:rPr>
              <a:t>Motivated Students</a:t>
            </a:r>
            <a:endParaRPr dirty="0"/>
          </a:p>
          <a:p>
            <a:pPr marL="285750" marR="0" lvl="0" indent="-285750" algn="l" rtl="0">
              <a:spcBef>
                <a:spcPts val="0"/>
              </a:spcBef>
              <a:spcAft>
                <a:spcPts val="0"/>
              </a:spcAft>
              <a:buClr>
                <a:schemeClr val="lt1"/>
              </a:buClr>
              <a:buSzPts val="3600"/>
              <a:buFont typeface="Arial"/>
              <a:buChar char="•"/>
            </a:pPr>
            <a:r>
              <a:rPr lang="en-US" sz="3600" b="1" u="sng" dirty="0">
                <a:solidFill>
                  <a:schemeClr val="lt1"/>
                </a:solidFill>
                <a:latin typeface="Rokkitt"/>
                <a:ea typeface="Rokkitt"/>
                <a:cs typeface="Rokkitt"/>
                <a:sym typeface="Rokkitt"/>
              </a:rPr>
              <a:t>Reinforced</a:t>
            </a:r>
            <a:r>
              <a:rPr lang="en-US" sz="3600" dirty="0">
                <a:solidFill>
                  <a:schemeClr val="lt1"/>
                </a:solidFill>
                <a:latin typeface="Rokkitt"/>
                <a:ea typeface="Rokkitt"/>
                <a:cs typeface="Rokkitt"/>
                <a:sym typeface="Rokkitt"/>
              </a:rPr>
              <a:t> Teachers Listening Expectations</a:t>
            </a:r>
            <a:endParaRPr dirty="0"/>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Shape 196"/>
          <p:cNvGrpSpPr/>
          <p:nvPr/>
        </p:nvGrpSpPr>
        <p:grpSpPr>
          <a:xfrm>
            <a:off x="625979" y="79798"/>
            <a:ext cx="6007824" cy="5978410"/>
            <a:chOff x="889215" y="79798"/>
            <a:chExt cx="6007824" cy="5978410"/>
          </a:xfrm>
        </p:grpSpPr>
        <p:sp>
          <p:nvSpPr>
            <p:cNvPr id="197" name="Shape 197"/>
            <p:cNvSpPr/>
            <p:nvPr/>
          </p:nvSpPr>
          <p:spPr>
            <a:xfrm>
              <a:off x="1421220" y="398991"/>
              <a:ext cx="5156199" cy="5156199"/>
            </a:xfrm>
            <a:prstGeom prst="pie">
              <a:avLst>
                <a:gd name="adj1" fmla="val 16200000"/>
                <a:gd name="adj2" fmla="val 18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txBox="1"/>
            <p:nvPr/>
          </p:nvSpPr>
          <p:spPr>
            <a:xfrm>
              <a:off x="4138660" y="1491614"/>
              <a:ext cx="1841499" cy="1534583"/>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Font typeface="Rokkitt"/>
                <a:buNone/>
              </a:pPr>
              <a:r>
                <a:rPr lang="en-US" sz="2500">
                  <a:solidFill>
                    <a:schemeClr val="lt1"/>
                  </a:solidFill>
                  <a:latin typeface="Rokkitt"/>
                  <a:ea typeface="Rokkitt"/>
                  <a:cs typeface="Rokkitt"/>
                  <a:sym typeface="Rokkitt"/>
                </a:rPr>
                <a:t>Prepare the students for listening</a:t>
              </a:r>
              <a:endParaRPr/>
            </a:p>
          </p:txBody>
        </p:sp>
        <p:sp>
          <p:nvSpPr>
            <p:cNvPr id="199" name="Shape 199"/>
            <p:cNvSpPr/>
            <p:nvPr/>
          </p:nvSpPr>
          <p:spPr>
            <a:xfrm>
              <a:off x="1315027" y="583141"/>
              <a:ext cx="5156199" cy="5156199"/>
            </a:xfrm>
            <a:prstGeom prst="pie">
              <a:avLst>
                <a:gd name="adj1" fmla="val 1800000"/>
                <a:gd name="adj2" fmla="val 90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txBox="1"/>
            <p:nvPr/>
          </p:nvSpPr>
          <p:spPr>
            <a:xfrm>
              <a:off x="2542694" y="3928533"/>
              <a:ext cx="2762249" cy="1350433"/>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Font typeface="Rokkitt"/>
                <a:buNone/>
              </a:pPr>
              <a:r>
                <a:rPr lang="en-US" sz="2500">
                  <a:solidFill>
                    <a:schemeClr val="lt1"/>
                  </a:solidFill>
                  <a:latin typeface="Rokkitt"/>
                  <a:ea typeface="Rokkitt"/>
                  <a:cs typeface="Rokkitt"/>
                  <a:sym typeface="Rokkitt"/>
                </a:rPr>
                <a:t>Authentic practice for students with listening</a:t>
              </a:r>
              <a:endParaRPr/>
            </a:p>
          </p:txBody>
        </p:sp>
        <p:sp>
          <p:nvSpPr>
            <p:cNvPr id="201" name="Shape 201"/>
            <p:cNvSpPr/>
            <p:nvPr/>
          </p:nvSpPr>
          <p:spPr>
            <a:xfrm>
              <a:off x="1208834" y="398991"/>
              <a:ext cx="5156199" cy="5156199"/>
            </a:xfrm>
            <a:prstGeom prst="pie">
              <a:avLst>
                <a:gd name="adj1" fmla="val 9000000"/>
                <a:gd name="adj2" fmla="val 16200000"/>
              </a:avLst>
            </a:prstGeom>
            <a:solidFill>
              <a:srgbClr val="FA8C2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p:nvPr/>
          </p:nvSpPr>
          <p:spPr>
            <a:xfrm>
              <a:off x="1806094" y="1491614"/>
              <a:ext cx="1841499" cy="1534583"/>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Font typeface="Rokkitt"/>
                <a:buNone/>
              </a:pPr>
              <a:r>
                <a:rPr lang="en-US" sz="2500">
                  <a:solidFill>
                    <a:schemeClr val="lt1"/>
                  </a:solidFill>
                  <a:latin typeface="Rokkitt"/>
                  <a:ea typeface="Rokkitt"/>
                  <a:cs typeface="Rokkitt"/>
                  <a:sym typeface="Rokkitt"/>
                </a:rPr>
                <a:t>Set a purpose for listening</a:t>
              </a:r>
              <a:endParaRPr/>
            </a:p>
          </p:txBody>
        </p:sp>
        <p:sp>
          <p:nvSpPr>
            <p:cNvPr id="203" name="Shape 203"/>
            <p:cNvSpPr/>
            <p:nvPr/>
          </p:nvSpPr>
          <p:spPr>
            <a:xfrm>
              <a:off x="1102453" y="79798"/>
              <a:ext cx="5794586" cy="5794586"/>
            </a:xfrm>
            <a:custGeom>
              <a:avLst/>
              <a:gdLst/>
              <a:ahLst/>
              <a:cxnLst/>
              <a:rect l="0" t="0" r="0" b="0"/>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FDC3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995834" y="263622"/>
              <a:ext cx="5794586" cy="5794586"/>
            </a:xfrm>
            <a:custGeom>
              <a:avLst/>
              <a:gdLst/>
              <a:ahLst/>
              <a:cxnLst/>
              <a:rect l="0" t="0" r="0" b="0"/>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FDC3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889215" y="79798"/>
              <a:ext cx="5794586" cy="5794586"/>
            </a:xfrm>
            <a:custGeom>
              <a:avLst/>
              <a:gdLst/>
              <a:ahLst/>
              <a:cxnLst/>
              <a:rect l="0" t="0" r="0" b="0"/>
              <a:pathLst>
                <a:path w="120000" h="120000" extrusionOk="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FDC3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6" name="Shape 206"/>
          <p:cNvSpPr txBox="1"/>
          <p:nvPr/>
        </p:nvSpPr>
        <p:spPr>
          <a:xfrm>
            <a:off x="1704109" y="6138333"/>
            <a:ext cx="65947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Rokkitt"/>
                <a:ea typeface="Rokkitt"/>
                <a:cs typeface="Rokkitt"/>
                <a:sym typeface="Rokkitt"/>
              </a:rPr>
              <a:t>Funk and Funk (1989)</a:t>
            </a:r>
            <a:endParaRPr/>
          </a:p>
        </p:txBody>
      </p:sp>
      <p:pic>
        <p:nvPicPr>
          <p:cNvPr id="207" name="Shape 207"/>
          <p:cNvPicPr preferRelativeResize="0"/>
          <p:nvPr/>
        </p:nvPicPr>
        <p:blipFill rotWithShape="1">
          <a:blip r:embed="rId3">
            <a:alphaModFix/>
          </a:blip>
          <a:srcRect/>
          <a:stretch/>
        </p:blipFill>
        <p:spPr>
          <a:xfrm>
            <a:off x="7169522" y="925550"/>
            <a:ext cx="4724809" cy="4840644"/>
          </a:xfrm>
          <a:prstGeom prst="rect">
            <a:avLst/>
          </a:prstGeom>
          <a:noFill/>
          <a:ln>
            <a:noFill/>
          </a:ln>
        </p:spPr>
      </p:pic>
      <p:sp>
        <p:nvSpPr>
          <p:cNvPr id="208" name="Shape 208"/>
          <p:cNvSpPr txBox="1"/>
          <p:nvPr/>
        </p:nvSpPr>
        <p:spPr>
          <a:xfrm>
            <a:off x="7883236" y="193964"/>
            <a:ext cx="35744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Rokkitt"/>
                <a:ea typeface="Rokkitt"/>
                <a:cs typeface="Rokkitt"/>
                <a:sym typeface="Rokkitt"/>
              </a:rPr>
              <a:t>Dyad Strategies: DS</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13" name="Shape 213"/>
          <p:cNvGraphicFramePr/>
          <p:nvPr>
            <p:extLst>
              <p:ext uri="{D42A27DB-BD31-4B8C-83A1-F6EECF244321}">
                <p14:modId xmlns:p14="http://schemas.microsoft.com/office/powerpoint/2010/main" val="3886608163"/>
              </p:ext>
            </p:extLst>
          </p:nvPr>
        </p:nvGraphicFramePr>
        <p:xfrm>
          <a:off x="3908075" y="1268275"/>
          <a:ext cx="8161650" cy="4029395"/>
        </p:xfrm>
        <a:graphic>
          <a:graphicData uri="http://schemas.openxmlformats.org/drawingml/2006/table">
            <a:tbl>
              <a:tblPr firstRow="1" bandRow="1">
                <a:noFill/>
                <a:tableStyleId>{037A53B1-5420-4436-976F-6BE482A33681}</a:tableStyleId>
              </a:tblPr>
              <a:tblGrid>
                <a:gridCol w="1328525">
                  <a:extLst>
                    <a:ext uri="{9D8B030D-6E8A-4147-A177-3AD203B41FA5}">
                      <a16:colId xmlns:a16="http://schemas.microsoft.com/office/drawing/2014/main" val="20000"/>
                    </a:ext>
                  </a:extLst>
                </a:gridCol>
                <a:gridCol w="1569975">
                  <a:extLst>
                    <a:ext uri="{9D8B030D-6E8A-4147-A177-3AD203B41FA5}">
                      <a16:colId xmlns:a16="http://schemas.microsoft.com/office/drawing/2014/main" val="20001"/>
                    </a:ext>
                  </a:extLst>
                </a:gridCol>
                <a:gridCol w="1315775">
                  <a:extLst>
                    <a:ext uri="{9D8B030D-6E8A-4147-A177-3AD203B41FA5}">
                      <a16:colId xmlns:a16="http://schemas.microsoft.com/office/drawing/2014/main" val="20002"/>
                    </a:ext>
                  </a:extLst>
                </a:gridCol>
                <a:gridCol w="1226825">
                  <a:extLst>
                    <a:ext uri="{9D8B030D-6E8A-4147-A177-3AD203B41FA5}">
                      <a16:colId xmlns:a16="http://schemas.microsoft.com/office/drawing/2014/main" val="20003"/>
                    </a:ext>
                  </a:extLst>
                </a:gridCol>
                <a:gridCol w="1288925">
                  <a:extLst>
                    <a:ext uri="{9D8B030D-6E8A-4147-A177-3AD203B41FA5}">
                      <a16:colId xmlns:a16="http://schemas.microsoft.com/office/drawing/2014/main" val="20004"/>
                    </a:ext>
                  </a:extLst>
                </a:gridCol>
                <a:gridCol w="1431625">
                  <a:extLst>
                    <a:ext uri="{9D8B030D-6E8A-4147-A177-3AD203B41FA5}">
                      <a16:colId xmlns:a16="http://schemas.microsoft.com/office/drawing/2014/main" val="20005"/>
                    </a:ext>
                  </a:extLst>
                </a:gridCol>
              </a:tblGrid>
              <a:tr h="0">
                <a:tc>
                  <a:txBody>
                    <a:bodyPr/>
                    <a:lstStyle/>
                    <a:p>
                      <a:pPr marL="0" marR="0" lvl="0" indent="0" algn="l" rtl="0">
                        <a:spcBef>
                          <a:spcPts val="0"/>
                        </a:spcBef>
                        <a:spcAft>
                          <a:spcPts val="0"/>
                        </a:spcAft>
                        <a:buNone/>
                      </a:pPr>
                      <a:r>
                        <a:rPr lang="en-US" sz="1800" u="none" strike="noStrike" cap="none"/>
                        <a:t>Barriers</a:t>
                      </a:r>
                      <a:endParaRPr/>
                    </a:p>
                  </a:txBody>
                  <a:tcPr marL="91450" marR="91450" marT="45725" marB="45725"/>
                </a:tc>
                <a:tc>
                  <a:txBody>
                    <a:bodyPr/>
                    <a:lstStyle/>
                    <a:p>
                      <a:pPr marL="0" marR="0" lvl="0" indent="0" algn="l" rtl="0">
                        <a:spcBef>
                          <a:spcPts val="0"/>
                        </a:spcBef>
                        <a:spcAft>
                          <a:spcPts val="0"/>
                        </a:spcAft>
                        <a:buNone/>
                      </a:pPr>
                      <a:r>
                        <a:rPr lang="en-US" sz="1800"/>
                        <a:t>Emotions</a:t>
                      </a:r>
                      <a:endParaRPr/>
                    </a:p>
                  </a:txBody>
                  <a:tcPr marL="91450" marR="91450" marT="45725" marB="45725"/>
                </a:tc>
                <a:tc>
                  <a:txBody>
                    <a:bodyPr/>
                    <a:lstStyle/>
                    <a:p>
                      <a:pPr marL="0" marR="0" lvl="0" indent="0" algn="l" rtl="0">
                        <a:spcBef>
                          <a:spcPts val="0"/>
                        </a:spcBef>
                        <a:spcAft>
                          <a:spcPts val="0"/>
                        </a:spcAft>
                        <a:buNone/>
                      </a:pPr>
                      <a:r>
                        <a:rPr lang="en-US" sz="1800"/>
                        <a:t>Self-Efficacy</a:t>
                      </a:r>
                      <a:endParaRPr/>
                    </a:p>
                  </a:txBody>
                  <a:tcPr marL="91450" marR="91450" marT="45725" marB="45725"/>
                </a:tc>
                <a:tc>
                  <a:txBody>
                    <a:bodyPr/>
                    <a:lstStyle/>
                    <a:p>
                      <a:pPr marL="0" marR="0" lvl="0" indent="0" algn="l" rtl="0">
                        <a:spcBef>
                          <a:spcPts val="0"/>
                        </a:spcBef>
                        <a:spcAft>
                          <a:spcPts val="0"/>
                        </a:spcAft>
                        <a:buNone/>
                      </a:pPr>
                      <a:r>
                        <a:rPr lang="en-US" sz="1800"/>
                        <a:t>Habits</a:t>
                      </a:r>
                      <a:endParaRPr/>
                    </a:p>
                  </a:txBody>
                  <a:tcPr marL="91450" marR="91450" marT="45725" marB="45725"/>
                </a:tc>
                <a:tc>
                  <a:txBody>
                    <a:bodyPr/>
                    <a:lstStyle/>
                    <a:p>
                      <a:pPr marL="0" marR="0" lvl="0" indent="0" algn="l" rtl="0">
                        <a:spcBef>
                          <a:spcPts val="0"/>
                        </a:spcBef>
                        <a:spcAft>
                          <a:spcPts val="0"/>
                        </a:spcAft>
                        <a:buNone/>
                      </a:pPr>
                      <a:r>
                        <a:rPr lang="en-US" sz="1800"/>
                        <a:t>Time</a:t>
                      </a:r>
                      <a:endParaRPr/>
                    </a:p>
                  </a:txBody>
                  <a:tcPr marL="91450" marR="91450" marT="45725" marB="45725"/>
                </a:tc>
                <a:tc>
                  <a:txBody>
                    <a:bodyPr/>
                    <a:lstStyle/>
                    <a:p>
                      <a:pPr marL="0" marR="0" lvl="0" indent="0" algn="l" rtl="0">
                        <a:spcBef>
                          <a:spcPts val="0"/>
                        </a:spcBef>
                        <a:spcAft>
                          <a:spcPts val="0"/>
                        </a:spcAft>
                        <a:buNone/>
                      </a:pPr>
                      <a:r>
                        <a:rPr lang="en-US" sz="1800"/>
                        <a:t>Planning </a:t>
                      </a:r>
                      <a:endParaRPr/>
                    </a:p>
                  </a:txBody>
                  <a:tcPr marL="91450" marR="91450" marT="45725" marB="45725"/>
                </a:tc>
                <a:extLst>
                  <a:ext uri="{0D108BD9-81ED-4DB2-BD59-A6C34878D82A}">
                    <a16:rowId xmlns:a16="http://schemas.microsoft.com/office/drawing/2014/main" val="10000"/>
                  </a:ext>
                </a:extLst>
              </a:tr>
              <a:tr h="1312400">
                <a:tc>
                  <a:txBody>
                    <a:bodyPr/>
                    <a:lstStyle/>
                    <a:p>
                      <a:pPr marL="0" marR="0" lvl="0" indent="0" algn="l" rtl="0">
                        <a:spcBef>
                          <a:spcPts val="0"/>
                        </a:spcBef>
                        <a:spcAft>
                          <a:spcPts val="0"/>
                        </a:spcAft>
                        <a:buNone/>
                      </a:pPr>
                      <a:r>
                        <a:rPr lang="en-US" sz="1200"/>
                        <a:t>They thought they already taught listening</a:t>
                      </a:r>
                      <a:endParaRPr sz="1200"/>
                    </a:p>
                  </a:txBody>
                  <a:tcPr marL="91450" marR="91450" marT="45725" marB="45725"/>
                </a:tc>
                <a:tc>
                  <a:txBody>
                    <a:bodyPr/>
                    <a:lstStyle/>
                    <a:p>
                      <a:pPr marL="0" marR="0" lvl="0" indent="0" algn="l" rtl="0">
                        <a:spcBef>
                          <a:spcPts val="0"/>
                        </a:spcBef>
                        <a:spcAft>
                          <a:spcPts val="0"/>
                        </a:spcAft>
                        <a:buNone/>
                      </a:pPr>
                      <a:r>
                        <a:rPr lang="en-US" sz="1200"/>
                        <a:t>Frustration</a:t>
                      </a:r>
                      <a:endParaRPr sz="1200"/>
                    </a:p>
                    <a:p>
                      <a:pPr marL="0" marR="0" lvl="0" indent="0" algn="l" rtl="0">
                        <a:spcBef>
                          <a:spcPts val="0"/>
                        </a:spcBef>
                        <a:spcAft>
                          <a:spcPts val="0"/>
                        </a:spcAft>
                        <a:buNone/>
                      </a:pPr>
                      <a:r>
                        <a:rPr lang="en-US" sz="1200"/>
                        <a:t>Not a quick fix</a:t>
                      </a:r>
                      <a:endParaRPr sz="1200"/>
                    </a:p>
                    <a:p>
                      <a:pPr marL="0" marR="0" lvl="0" indent="0" algn="l" rtl="0">
                        <a:spcBef>
                          <a:spcPts val="0"/>
                        </a:spcBef>
                        <a:spcAft>
                          <a:spcPts val="0"/>
                        </a:spcAft>
                        <a:buNone/>
                      </a:pPr>
                      <a:r>
                        <a:rPr lang="en-US" sz="1200"/>
                        <a:t>Required teacher participation </a:t>
                      </a:r>
                      <a:endParaRPr sz="1200"/>
                    </a:p>
                    <a:p>
                      <a:pPr marL="0" marR="0" lvl="0" indent="0" algn="l" rtl="0">
                        <a:spcBef>
                          <a:spcPts val="0"/>
                        </a:spcBef>
                        <a:spcAft>
                          <a:spcPts val="0"/>
                        </a:spcAft>
                        <a:buNone/>
                      </a:pPr>
                      <a:r>
                        <a:rPr lang="en-US" sz="1200"/>
                        <a:t>why change?</a:t>
                      </a:r>
                      <a:endParaRPr sz="1200"/>
                    </a:p>
                  </a:txBody>
                  <a:tcPr marL="91450" marR="91450" marT="45725" marB="45725"/>
                </a:tc>
                <a:tc>
                  <a:txBody>
                    <a:bodyPr/>
                    <a:lstStyle/>
                    <a:p>
                      <a:pPr marL="0" marR="0" lvl="0" indent="0" algn="l" rtl="0">
                        <a:spcBef>
                          <a:spcPts val="0"/>
                        </a:spcBef>
                        <a:spcAft>
                          <a:spcPts val="0"/>
                        </a:spcAft>
                        <a:buNone/>
                      </a:pPr>
                      <a:r>
                        <a:rPr lang="en-US" sz="1200"/>
                        <a:t>They felt they already taught listening </a:t>
                      </a:r>
                      <a:endParaRPr sz="1200"/>
                    </a:p>
                  </a:txBody>
                  <a:tcPr marL="91450" marR="91450" marT="45725" marB="45725"/>
                </a:tc>
                <a:tc>
                  <a:txBody>
                    <a:bodyPr/>
                    <a:lstStyle/>
                    <a:p>
                      <a:pPr marL="0" marR="0" lvl="0" indent="0" algn="l" rtl="0">
                        <a:spcBef>
                          <a:spcPts val="0"/>
                        </a:spcBef>
                        <a:spcAft>
                          <a:spcPts val="0"/>
                        </a:spcAft>
                        <a:buNone/>
                      </a:pPr>
                      <a:r>
                        <a:rPr lang="en-US" sz="1200" dirty="0"/>
                        <a:t>Tell students to listen</a:t>
                      </a:r>
                      <a:endParaRPr sz="1200" dirty="0"/>
                    </a:p>
                    <a:p>
                      <a:pPr marL="0" marR="0" lvl="0" indent="0" algn="l" rtl="0">
                        <a:spcBef>
                          <a:spcPts val="0"/>
                        </a:spcBef>
                        <a:spcAft>
                          <a:spcPts val="0"/>
                        </a:spcAft>
                        <a:buClr>
                          <a:schemeClr val="lt1"/>
                        </a:buClr>
                        <a:buFont typeface="Rokkitt"/>
                        <a:buNone/>
                      </a:pPr>
                      <a:endParaRPr sz="1200" dirty="0"/>
                    </a:p>
                  </a:txBody>
                  <a:tcPr marL="91450" marR="91450" marT="45725" marB="45725"/>
                </a:tc>
                <a:tc>
                  <a:txBody>
                    <a:bodyPr/>
                    <a:lstStyle/>
                    <a:p>
                      <a:pPr marL="0" marR="0" lvl="0" indent="0" algn="l" rtl="0">
                        <a:spcBef>
                          <a:spcPts val="0"/>
                        </a:spcBef>
                        <a:spcAft>
                          <a:spcPts val="0"/>
                        </a:spcAft>
                        <a:buNone/>
                      </a:pPr>
                      <a:r>
                        <a:rPr lang="en-US" sz="1200"/>
                        <a:t>Rescheduling planning</a:t>
                      </a:r>
                      <a:endParaRPr sz="1200"/>
                    </a:p>
                  </a:txBody>
                  <a:tcPr marL="91450" marR="91450" marT="45725" marB="45725"/>
                </a:tc>
                <a:tc>
                  <a:txBody>
                    <a:bodyPr/>
                    <a:lstStyle/>
                    <a:p>
                      <a:pPr marL="0" marR="0" lvl="0" indent="0" algn="l" rtl="0">
                        <a:spcBef>
                          <a:spcPts val="0"/>
                        </a:spcBef>
                        <a:spcAft>
                          <a:spcPts val="0"/>
                        </a:spcAft>
                        <a:buNone/>
                      </a:pPr>
                      <a:r>
                        <a:rPr lang="en-US" sz="1200"/>
                        <a:t>Uncomfortable with listening section of the read aloud</a:t>
                      </a:r>
                      <a:endParaRPr sz="1200"/>
                    </a:p>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454775">
                <a:tc>
                  <a:txBody>
                    <a:bodyPr/>
                    <a:lstStyle/>
                    <a:p>
                      <a:pPr marL="0" marR="0" lvl="0" indent="0" algn="l" rtl="0">
                        <a:spcBef>
                          <a:spcPts val="0"/>
                        </a:spcBef>
                        <a:spcAft>
                          <a:spcPts val="0"/>
                        </a:spcAft>
                        <a:buNone/>
                      </a:pPr>
                      <a:r>
                        <a:rPr lang="en-US" sz="1200"/>
                        <a:t>Perceptions about student listening</a:t>
                      </a:r>
                      <a:endParaRPr sz="1200"/>
                    </a:p>
                  </a:txBody>
                  <a:tcPr marL="91450" marR="91450" marT="45725" marB="45725"/>
                </a:tc>
                <a:tc>
                  <a:txBody>
                    <a:bodyPr/>
                    <a:lstStyle/>
                    <a:p>
                      <a:pPr marL="0" marR="0" lvl="0" indent="0" algn="l" rtl="0">
                        <a:spcBef>
                          <a:spcPts val="0"/>
                        </a:spcBef>
                        <a:spcAft>
                          <a:spcPts val="0"/>
                        </a:spcAft>
                        <a:buNone/>
                      </a:pPr>
                      <a:r>
                        <a:rPr lang="en-US" sz="1200"/>
                        <a:t>Resistance</a:t>
                      </a:r>
                      <a:endParaRPr sz="1200"/>
                    </a:p>
                    <a:p>
                      <a:pPr marL="0" marR="0" lvl="0" indent="0" algn="l" rtl="0">
                        <a:spcBef>
                          <a:spcPts val="0"/>
                        </a:spcBef>
                        <a:spcAft>
                          <a:spcPts val="0"/>
                        </a:spcAft>
                        <a:buNone/>
                      </a:pPr>
                      <a:r>
                        <a:rPr lang="en-US" sz="1200"/>
                        <a:t>Lack of knowledge and self-practice</a:t>
                      </a:r>
                      <a:endParaRPr sz="1200"/>
                    </a:p>
                  </a:txBody>
                  <a:tcPr marL="91450" marR="91450" marT="45725" marB="45725"/>
                </a:tc>
                <a:tc>
                  <a:txBody>
                    <a:bodyPr/>
                    <a:lstStyle/>
                    <a:p>
                      <a:pPr marL="0" marR="0" lvl="0" indent="0" algn="l" rtl="0">
                        <a:spcBef>
                          <a:spcPts val="0"/>
                        </a:spcBef>
                        <a:spcAft>
                          <a:spcPts val="0"/>
                        </a:spcAft>
                        <a:buNone/>
                      </a:pPr>
                      <a:r>
                        <a:rPr lang="en-US" sz="1200"/>
                        <a:t>A lack of immediate success</a:t>
                      </a:r>
                      <a:endParaRPr sz="1200"/>
                    </a:p>
                  </a:txBody>
                  <a:tcPr marL="91450" marR="91450" marT="45725" marB="45725"/>
                </a:tc>
                <a:tc>
                  <a:txBody>
                    <a:bodyPr/>
                    <a:lstStyle/>
                    <a:p>
                      <a:pPr marL="0" marR="0" lvl="0" indent="0" algn="l" rtl="0">
                        <a:spcBef>
                          <a:spcPts val="0"/>
                        </a:spcBef>
                        <a:spcAft>
                          <a:spcPts val="0"/>
                        </a:spcAft>
                        <a:buNone/>
                      </a:pPr>
                      <a:r>
                        <a:rPr lang="en-US" sz="1200"/>
                        <a:t>Trigger phrases</a:t>
                      </a:r>
                      <a:endParaRPr sz="1200"/>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When/how long</a:t>
                      </a:r>
                      <a:endParaRPr sz="1200"/>
                    </a:p>
                    <a:p>
                      <a:pPr marL="0" marR="0" lvl="0" indent="0" algn="l" rtl="0">
                        <a:spcBef>
                          <a:spcPts val="0"/>
                        </a:spcBef>
                        <a:spcAft>
                          <a:spcPts val="0"/>
                        </a:spcAft>
                        <a:buNone/>
                      </a:pPr>
                      <a:r>
                        <a:rPr lang="en-US" sz="1200"/>
                        <a:t>‘just’ listening</a:t>
                      </a:r>
                      <a:endParaRPr sz="1200"/>
                    </a:p>
                  </a:txBody>
                  <a:tcPr marL="91450" marR="91450" marT="45725" marB="45725"/>
                </a:tc>
                <a:tc>
                  <a:txBody>
                    <a:bodyPr/>
                    <a:lstStyle/>
                    <a:p>
                      <a:pPr marL="0" marR="0" lvl="0" indent="0" algn="l" rtl="0">
                        <a:spcBef>
                          <a:spcPts val="0"/>
                        </a:spcBef>
                        <a:spcAft>
                          <a:spcPts val="0"/>
                        </a:spcAft>
                        <a:buNone/>
                      </a:pPr>
                      <a:r>
                        <a:rPr lang="en-US" sz="1200"/>
                        <a:t>Classroom management not literacy</a:t>
                      </a:r>
                      <a:endParaRPr sz="1200"/>
                    </a:p>
                  </a:txBody>
                  <a:tcPr marL="91450" marR="91450" marT="45725" marB="45725"/>
                </a:tc>
                <a:extLst>
                  <a:ext uri="{0D108BD9-81ED-4DB2-BD59-A6C34878D82A}">
                    <a16:rowId xmlns:a16="http://schemas.microsoft.com/office/drawing/2014/main" val="10002"/>
                  </a:ext>
                </a:extLst>
              </a:tr>
              <a:tr h="796725">
                <a:tc>
                  <a:txBody>
                    <a:bodyPr/>
                    <a:lstStyle/>
                    <a:p>
                      <a:pPr marL="0" marR="0" lvl="0" indent="0" algn="l" rtl="0">
                        <a:spcBef>
                          <a:spcPts val="0"/>
                        </a:spcBef>
                        <a:spcAft>
                          <a:spcPts val="0"/>
                        </a:spcAft>
                        <a:buNone/>
                      </a:pPr>
                      <a:r>
                        <a:rPr lang="en-US" sz="1200"/>
                        <a:t>Lack of background experiences</a:t>
                      </a:r>
                      <a:endParaRPr sz="1200"/>
                    </a:p>
                  </a:txBody>
                  <a:tcPr marL="91450" marR="91450" marT="45725" marB="45725"/>
                </a:tc>
                <a:tc>
                  <a:txBody>
                    <a:bodyPr/>
                    <a:lstStyle/>
                    <a:p>
                      <a:pPr marL="0" lvl="0" indent="0" rtl="0">
                        <a:spcBef>
                          <a:spcPts val="0"/>
                        </a:spcBef>
                        <a:spcAft>
                          <a:spcPts val="0"/>
                        </a:spcAft>
                        <a:buNone/>
                      </a:pPr>
                      <a:r>
                        <a:rPr lang="en-US" sz="1200"/>
                        <a:t>Lack of experiences</a:t>
                      </a:r>
                      <a:endParaRPr sz="1200"/>
                    </a:p>
                  </a:txBody>
                  <a:tcPr marL="91450" marR="91450" marT="45725" marB="45725"/>
                </a:tc>
                <a:tc>
                  <a:txBody>
                    <a:bodyPr/>
                    <a:lstStyle/>
                    <a:p>
                      <a:pPr marL="0" marR="0" lvl="0" indent="0" algn="l" rtl="0">
                        <a:spcBef>
                          <a:spcPts val="0"/>
                        </a:spcBef>
                        <a:spcAft>
                          <a:spcPts val="0"/>
                        </a:spcAft>
                        <a:buNone/>
                      </a:pPr>
                      <a:r>
                        <a:rPr lang="en-US" sz="1200"/>
                        <a:t>Lack of experience &amp; training</a:t>
                      </a:r>
                      <a:endParaRPr sz="1200"/>
                    </a:p>
                  </a:txBody>
                  <a:tcPr marL="91450" marR="91450" marT="45725" marB="45725"/>
                </a:tc>
                <a:tc>
                  <a:txBody>
                    <a:bodyPr/>
                    <a:lstStyle/>
                    <a:p>
                      <a:pPr marL="0" lvl="0" indent="0" rtl="0">
                        <a:spcBef>
                          <a:spcPts val="0"/>
                        </a:spcBef>
                        <a:spcAft>
                          <a:spcPts val="0"/>
                        </a:spcAft>
                        <a:buNone/>
                      </a:pPr>
                      <a:r>
                        <a:rPr lang="en-US" sz="1200"/>
                        <a:t>Motivation</a:t>
                      </a:r>
                      <a:endParaRPr sz="1200"/>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Motivation</a:t>
                      </a:r>
                      <a:endParaRPr sz="1200"/>
                    </a:p>
                  </a:txBody>
                  <a:tcPr marL="91450" marR="91450" marT="45725" marB="45725"/>
                </a:tc>
                <a:tc>
                  <a:txBody>
                    <a:bodyPr/>
                    <a:lstStyle/>
                    <a:p>
                      <a:pPr marL="0" marR="0" lvl="0" indent="0" algn="l" rtl="0">
                        <a:spcBef>
                          <a:spcPts val="0"/>
                        </a:spcBef>
                        <a:spcAft>
                          <a:spcPts val="0"/>
                        </a:spcAft>
                        <a:buNone/>
                      </a:pPr>
                      <a:r>
                        <a:rPr lang="en-US" sz="1200"/>
                        <a:t>Student- Teacher motivation</a:t>
                      </a:r>
                      <a:endParaRPr sz="1200"/>
                    </a:p>
                  </a:txBody>
                  <a:tcPr marL="91450" marR="91450" marT="45725" marB="45725"/>
                </a:tc>
                <a:extLst>
                  <a:ext uri="{0D108BD9-81ED-4DB2-BD59-A6C34878D82A}">
                    <a16:rowId xmlns:a16="http://schemas.microsoft.com/office/drawing/2014/main" val="10003"/>
                  </a:ext>
                </a:extLst>
              </a:tr>
              <a:tr h="454775">
                <a:tc>
                  <a:txBody>
                    <a:bodyPr/>
                    <a:lstStyle/>
                    <a:p>
                      <a:pPr marL="0" marR="0" lvl="0" indent="0" algn="l" rtl="0">
                        <a:spcBef>
                          <a:spcPts val="0"/>
                        </a:spcBef>
                        <a:spcAft>
                          <a:spcPts val="0"/>
                        </a:spcAft>
                        <a:buNone/>
                      </a:pPr>
                      <a:r>
                        <a:rPr lang="en-US" sz="1200"/>
                        <a:t>Time </a:t>
                      </a:r>
                      <a:endParaRPr sz="1200"/>
                    </a:p>
                  </a:txBody>
                  <a:tcPr marL="91450" marR="91450" marT="45725" marB="45725"/>
                </a:tc>
                <a:tc>
                  <a:txBody>
                    <a:bodyPr/>
                    <a:lstStyle/>
                    <a:p>
                      <a:pPr marL="0" marR="0" lvl="0" indent="0" algn="l" rtl="0">
                        <a:spcBef>
                          <a:spcPts val="0"/>
                        </a:spcBef>
                        <a:spcAft>
                          <a:spcPts val="0"/>
                        </a:spcAft>
                        <a:buNone/>
                      </a:pPr>
                      <a:r>
                        <a:rPr lang="en-US" sz="1200"/>
                        <a:t>Time</a:t>
                      </a:r>
                      <a:endParaRPr sz="1200"/>
                    </a:p>
                  </a:txBody>
                  <a:tcPr marL="91450" marR="91450" marT="45725" marB="45725"/>
                </a:tc>
                <a:tc>
                  <a:txBody>
                    <a:bodyPr/>
                    <a:lstStyle/>
                    <a:p>
                      <a:pPr marL="0" marR="0" lvl="0" indent="0" algn="l" rtl="0">
                        <a:spcBef>
                          <a:spcPts val="0"/>
                        </a:spcBef>
                        <a:spcAft>
                          <a:spcPts val="0"/>
                        </a:spcAft>
                        <a:buNone/>
                      </a:pPr>
                      <a:r>
                        <a:rPr lang="en-US" sz="1200"/>
                        <a:t>Hard to justify teaching ‘just’ listening</a:t>
                      </a:r>
                      <a:endParaRPr sz="1200"/>
                    </a:p>
                  </a:txBody>
                  <a:tcPr marL="91450" marR="91450" marT="45725" marB="45725"/>
                </a:tc>
                <a:tc>
                  <a:txBody>
                    <a:bodyPr/>
                    <a:lstStyle/>
                    <a:p>
                      <a:pPr marL="0" lvl="0" indent="0" rtl="0">
                        <a:spcBef>
                          <a:spcPts val="0"/>
                        </a:spcBef>
                        <a:spcAft>
                          <a:spcPts val="0"/>
                        </a:spcAft>
                        <a:buNone/>
                      </a:pPr>
                      <a:r>
                        <a:rPr lang="en-US" sz="1200"/>
                        <a:t>Multi- tasking</a:t>
                      </a:r>
                      <a:endParaRPr sz="1200"/>
                    </a:p>
                    <a:p>
                      <a:pPr marL="0" lvl="0" indent="0" rtl="0">
                        <a:spcBef>
                          <a:spcPts val="0"/>
                        </a:spcBef>
                        <a:spcAft>
                          <a:spcPts val="0"/>
                        </a:spcAft>
                        <a:buNone/>
                      </a:pPr>
                      <a:r>
                        <a:rPr lang="en-US" sz="1200"/>
                        <a:t>Time </a:t>
                      </a:r>
                      <a:endParaRPr sz="1200"/>
                    </a:p>
                    <a:p>
                      <a:pPr marL="0" lvl="0" indent="0" rtl="0">
                        <a:spcBef>
                          <a:spcPts val="0"/>
                        </a:spcBef>
                        <a:spcAft>
                          <a:spcPts val="0"/>
                        </a:spcAft>
                        <a:buClr>
                          <a:srgbClr val="000000"/>
                        </a:buClr>
                        <a:buSzPts val="1100"/>
                        <a:buFont typeface="Arial"/>
                        <a:buNone/>
                      </a:pPr>
                      <a:endParaRPr sz="1200"/>
                    </a:p>
                  </a:txBody>
                  <a:tcPr marL="91450" marR="91450" marT="45725" marB="45725"/>
                </a:tc>
                <a:tc>
                  <a:txBody>
                    <a:bodyPr/>
                    <a:lstStyle/>
                    <a:p>
                      <a:pPr marL="0" lvl="0" indent="0" rtl="0">
                        <a:spcBef>
                          <a:spcPts val="0"/>
                        </a:spcBef>
                        <a:spcAft>
                          <a:spcPts val="0"/>
                        </a:spcAft>
                        <a:buNone/>
                      </a:pPr>
                      <a:r>
                        <a:rPr lang="en-US" sz="1200" dirty="0"/>
                        <a:t>Include other content (time)</a:t>
                      </a:r>
                      <a:endParaRPr sz="1200" dirty="0"/>
                    </a:p>
                  </a:txBody>
                  <a:tcPr marL="91450" marR="91450" marT="45725" marB="45725"/>
                </a:tc>
                <a:tc>
                  <a:txBody>
                    <a:bodyPr/>
                    <a:lstStyle/>
                    <a:p>
                      <a:pPr marL="0" marR="0" lvl="0" indent="0" algn="l" rtl="0">
                        <a:spcBef>
                          <a:spcPts val="0"/>
                        </a:spcBef>
                        <a:spcAft>
                          <a:spcPts val="0"/>
                        </a:spcAft>
                        <a:buNone/>
                      </a:pPr>
                      <a:r>
                        <a:rPr lang="en-US" sz="1200" dirty="0"/>
                        <a:t>Time </a:t>
                      </a:r>
                      <a:endParaRPr sz="1200" dirty="0"/>
                    </a:p>
                  </a:txBody>
                  <a:tcPr marL="91450" marR="91450" marT="45725" marB="45725"/>
                </a:tc>
                <a:extLst>
                  <a:ext uri="{0D108BD9-81ED-4DB2-BD59-A6C34878D82A}">
                    <a16:rowId xmlns:a16="http://schemas.microsoft.com/office/drawing/2014/main" val="10004"/>
                  </a:ext>
                </a:extLst>
              </a:tr>
            </a:tbl>
          </a:graphicData>
        </a:graphic>
      </p:graphicFrame>
      <p:sp>
        <p:nvSpPr>
          <p:cNvPr id="214" name="Shape 214"/>
          <p:cNvSpPr/>
          <p:nvPr/>
        </p:nvSpPr>
        <p:spPr>
          <a:xfrm>
            <a:off x="2387275" y="1268275"/>
            <a:ext cx="1522500" cy="4408200"/>
          </a:xfrm>
          <a:prstGeom prst="rightArrowCallout">
            <a:avLst>
              <a:gd name="adj1" fmla="val 25000"/>
              <a:gd name="adj2" fmla="val 25000"/>
              <a:gd name="adj3" fmla="val 25000"/>
              <a:gd name="adj4" fmla="val 64977"/>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15" name="Shape 215"/>
          <p:cNvSpPr txBox="1"/>
          <p:nvPr/>
        </p:nvSpPr>
        <p:spPr>
          <a:xfrm>
            <a:off x="2565755" y="1268279"/>
            <a:ext cx="737100" cy="443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lt1"/>
                </a:solidFill>
                <a:latin typeface="Rokkitt"/>
                <a:ea typeface="Rokkitt"/>
                <a:cs typeface="Rokkitt"/>
                <a:sym typeface="Rokkitt"/>
              </a:rPr>
              <a:t>T</a:t>
            </a:r>
            <a:endParaRPr/>
          </a:p>
          <a:p>
            <a:pPr marL="0" marR="0" lvl="0" indent="0" algn="l" rtl="0">
              <a:spcBef>
                <a:spcPts val="0"/>
              </a:spcBef>
              <a:spcAft>
                <a:spcPts val="0"/>
              </a:spcAft>
              <a:buNone/>
            </a:pPr>
            <a:r>
              <a:rPr lang="en-US" sz="4400">
                <a:solidFill>
                  <a:schemeClr val="lt1"/>
                </a:solidFill>
                <a:latin typeface="Rokkitt"/>
                <a:ea typeface="Rokkitt"/>
                <a:cs typeface="Rokkitt"/>
                <a:sym typeface="Rokkitt"/>
              </a:rPr>
              <a:t>H</a:t>
            </a:r>
            <a:br>
              <a:rPr lang="en-US" sz="4400">
                <a:solidFill>
                  <a:schemeClr val="lt1"/>
                </a:solidFill>
                <a:latin typeface="Rokkitt"/>
                <a:ea typeface="Rokkitt"/>
                <a:cs typeface="Rokkitt"/>
                <a:sym typeface="Rokkitt"/>
              </a:rPr>
            </a:br>
            <a:r>
              <a:rPr lang="en-US" sz="4400">
                <a:solidFill>
                  <a:schemeClr val="lt1"/>
                </a:solidFill>
                <a:latin typeface="Rokkitt"/>
                <a:ea typeface="Rokkitt"/>
                <a:cs typeface="Rokkitt"/>
                <a:sym typeface="Rokkitt"/>
              </a:rPr>
              <a:t>E</a:t>
            </a:r>
            <a:br>
              <a:rPr lang="en-US" sz="4400">
                <a:solidFill>
                  <a:schemeClr val="lt1"/>
                </a:solidFill>
                <a:latin typeface="Rokkitt"/>
                <a:ea typeface="Rokkitt"/>
                <a:cs typeface="Rokkitt"/>
                <a:sym typeface="Rokkitt"/>
              </a:rPr>
            </a:br>
            <a:r>
              <a:rPr lang="en-US" sz="4400">
                <a:solidFill>
                  <a:schemeClr val="lt1"/>
                </a:solidFill>
                <a:latin typeface="Rokkitt"/>
                <a:ea typeface="Rokkitt"/>
                <a:cs typeface="Rokkitt"/>
                <a:sym typeface="Rokkitt"/>
              </a:rPr>
              <a:t>M</a:t>
            </a:r>
            <a:br>
              <a:rPr lang="en-US" sz="4400">
                <a:solidFill>
                  <a:schemeClr val="lt1"/>
                </a:solidFill>
                <a:latin typeface="Rokkitt"/>
                <a:ea typeface="Rokkitt"/>
                <a:cs typeface="Rokkitt"/>
                <a:sym typeface="Rokkitt"/>
              </a:rPr>
            </a:br>
            <a:r>
              <a:rPr lang="en-US" sz="4400">
                <a:solidFill>
                  <a:schemeClr val="lt1"/>
                </a:solidFill>
                <a:latin typeface="Rokkitt"/>
                <a:ea typeface="Rokkitt"/>
                <a:cs typeface="Rokkitt"/>
                <a:sym typeface="Rokkitt"/>
              </a:rPr>
              <a:t>E</a:t>
            </a:r>
            <a:br>
              <a:rPr lang="en-US" sz="4400">
                <a:solidFill>
                  <a:schemeClr val="lt1"/>
                </a:solidFill>
                <a:latin typeface="Rokkitt"/>
                <a:ea typeface="Rokkitt"/>
                <a:cs typeface="Rokkitt"/>
                <a:sym typeface="Rokkitt"/>
              </a:rPr>
            </a:br>
            <a:r>
              <a:rPr lang="en-US" sz="4400">
                <a:solidFill>
                  <a:schemeClr val="lt1"/>
                </a:solidFill>
                <a:latin typeface="Rokkitt"/>
                <a:ea typeface="Rokkitt"/>
                <a:cs typeface="Rokkitt"/>
                <a:sym typeface="Rokkitt"/>
              </a:rPr>
              <a:t>S</a:t>
            </a:r>
            <a:br>
              <a:rPr lang="en-US" sz="1800">
                <a:solidFill>
                  <a:schemeClr val="lt1"/>
                </a:solidFill>
                <a:latin typeface="Rokkitt"/>
                <a:ea typeface="Rokkitt"/>
                <a:cs typeface="Rokkitt"/>
                <a:sym typeface="Rokkitt"/>
              </a:rPr>
            </a:br>
            <a:endParaRPr sz="1800">
              <a:solidFill>
                <a:schemeClr val="lt1"/>
              </a:solidFill>
              <a:latin typeface="Rokkitt"/>
              <a:ea typeface="Rokkitt"/>
              <a:cs typeface="Rokkitt"/>
              <a:sym typeface="Rokkitt"/>
            </a:endParaRPr>
          </a:p>
        </p:txBody>
      </p:sp>
      <p:pic>
        <p:nvPicPr>
          <p:cNvPr id="216" name="Shape 216"/>
          <p:cNvPicPr preferRelativeResize="0"/>
          <p:nvPr/>
        </p:nvPicPr>
        <p:blipFill>
          <a:blip r:embed="rId3">
            <a:alphaModFix/>
          </a:blip>
          <a:stretch>
            <a:fillRect/>
          </a:stretch>
        </p:blipFill>
        <p:spPr>
          <a:xfrm>
            <a:off x="122275" y="71350"/>
            <a:ext cx="2099175" cy="3271025"/>
          </a:xfrm>
          <a:prstGeom prst="rect">
            <a:avLst/>
          </a:prstGeom>
          <a:noFill/>
          <a:ln>
            <a:noFill/>
          </a:ln>
        </p:spPr>
      </p:pic>
      <p:pic>
        <p:nvPicPr>
          <p:cNvPr id="217" name="Shape 217"/>
          <p:cNvPicPr preferRelativeResize="0"/>
          <p:nvPr/>
        </p:nvPicPr>
        <p:blipFill>
          <a:blip r:embed="rId4">
            <a:alphaModFix/>
          </a:blip>
          <a:stretch>
            <a:fillRect/>
          </a:stretch>
        </p:blipFill>
        <p:spPr>
          <a:xfrm>
            <a:off x="81075" y="3780550"/>
            <a:ext cx="2140375" cy="2965376"/>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504967" y="0"/>
            <a:ext cx="10385946" cy="5329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Font typeface="Rokkitt"/>
              <a:buNone/>
            </a:pPr>
            <a:r>
              <a:rPr lang="en-US" sz="2000" b="0" i="0" u="none" strike="noStrike" cap="none">
                <a:solidFill>
                  <a:schemeClr val="lt1"/>
                </a:solidFill>
                <a:latin typeface="Rokkitt"/>
                <a:ea typeface="Rokkitt"/>
                <a:cs typeface="Rokkitt"/>
                <a:sym typeface="Rokkitt"/>
              </a:rPr>
              <a:t>PARTICIPANTS FINAL REFLECTIONS</a:t>
            </a:r>
            <a:endParaRPr>
              <a:solidFill>
                <a:schemeClr val="lt1"/>
              </a:solidFill>
            </a:endParaRPr>
          </a:p>
        </p:txBody>
      </p:sp>
      <p:graphicFrame>
        <p:nvGraphicFramePr>
          <p:cNvPr id="223" name="Shape 223"/>
          <p:cNvGraphicFramePr/>
          <p:nvPr/>
        </p:nvGraphicFramePr>
        <p:xfrm>
          <a:off x="193345" y="1037911"/>
          <a:ext cx="11805300" cy="2438625"/>
        </p:xfrm>
        <a:graphic>
          <a:graphicData uri="http://schemas.openxmlformats.org/drawingml/2006/table">
            <a:tbl>
              <a:tblPr firstRow="1" bandRow="1">
                <a:noFill/>
                <a:tableStyleId>{037A53B1-5420-4436-976F-6BE482A33681}</a:tableStyleId>
              </a:tblPr>
              <a:tblGrid>
                <a:gridCol w="3935100">
                  <a:extLst>
                    <a:ext uri="{9D8B030D-6E8A-4147-A177-3AD203B41FA5}">
                      <a16:colId xmlns:a16="http://schemas.microsoft.com/office/drawing/2014/main" val="20000"/>
                    </a:ext>
                  </a:extLst>
                </a:gridCol>
                <a:gridCol w="3935100">
                  <a:extLst>
                    <a:ext uri="{9D8B030D-6E8A-4147-A177-3AD203B41FA5}">
                      <a16:colId xmlns:a16="http://schemas.microsoft.com/office/drawing/2014/main" val="20001"/>
                    </a:ext>
                  </a:extLst>
                </a:gridCol>
                <a:gridCol w="3935100">
                  <a:extLst>
                    <a:ext uri="{9D8B030D-6E8A-4147-A177-3AD203B41FA5}">
                      <a16:colId xmlns:a16="http://schemas.microsoft.com/office/drawing/2014/main" val="20002"/>
                    </a:ext>
                  </a:extLst>
                </a:gridCol>
              </a:tblGrid>
              <a:tr h="1182875">
                <a:tc>
                  <a:txBody>
                    <a:bodyPr/>
                    <a:lstStyle/>
                    <a:p>
                      <a:pPr marL="0" marR="0" lvl="0" indent="0" algn="ctr" rtl="0">
                        <a:spcBef>
                          <a:spcPts val="0"/>
                        </a:spcBef>
                        <a:spcAft>
                          <a:spcPts val="0"/>
                        </a:spcAft>
                        <a:buNone/>
                      </a:pPr>
                      <a:r>
                        <a:rPr lang="en-US" sz="1800"/>
                        <a:t>Mrs. Levine</a:t>
                      </a:r>
                      <a:endParaRPr/>
                    </a:p>
                  </a:txBody>
                  <a:tcPr marL="91450" marR="91450" marT="45725" marB="45725"/>
                </a:tc>
                <a:tc>
                  <a:txBody>
                    <a:bodyPr/>
                    <a:lstStyle/>
                    <a:p>
                      <a:pPr marL="0" marR="0" lvl="0" indent="0" algn="ctr" rtl="0">
                        <a:spcBef>
                          <a:spcPts val="0"/>
                        </a:spcBef>
                        <a:spcAft>
                          <a:spcPts val="0"/>
                        </a:spcAft>
                        <a:buNone/>
                      </a:pPr>
                      <a:r>
                        <a:rPr lang="en-US" sz="1800"/>
                        <a:t>Mrs. Sowers</a:t>
                      </a:r>
                      <a:endParaRPr/>
                    </a:p>
                  </a:txBody>
                  <a:tcPr marL="91450" marR="91450" marT="45725" marB="45725"/>
                </a:tc>
                <a:tc>
                  <a:txBody>
                    <a:bodyPr/>
                    <a:lstStyle/>
                    <a:p>
                      <a:pPr marL="0" marR="0" lvl="0" indent="0" algn="ctr" rtl="0">
                        <a:spcBef>
                          <a:spcPts val="0"/>
                        </a:spcBef>
                        <a:spcAft>
                          <a:spcPts val="0"/>
                        </a:spcAft>
                        <a:buNone/>
                      </a:pPr>
                      <a:r>
                        <a:rPr lang="en-US" sz="1800"/>
                        <a:t>Mrs. Tatum</a:t>
                      </a:r>
                      <a:endParaRPr/>
                    </a:p>
                  </a:txBody>
                  <a:tcPr marL="91450" marR="91450" marT="45725" marB="45725"/>
                </a:tc>
                <a:extLst>
                  <a:ext uri="{0D108BD9-81ED-4DB2-BD59-A6C34878D82A}">
                    <a16:rowId xmlns:a16="http://schemas.microsoft.com/office/drawing/2014/main" val="10000"/>
                  </a:ext>
                </a:extLst>
              </a:tr>
              <a:tr h="1255750">
                <a:tc>
                  <a:txBody>
                    <a:bodyPr/>
                    <a:lstStyle/>
                    <a:p>
                      <a:pPr marL="0" marR="0" lvl="0" indent="0" algn="l" rtl="0">
                        <a:spcBef>
                          <a:spcPts val="0"/>
                        </a:spcBef>
                        <a:spcAft>
                          <a:spcPts val="0"/>
                        </a:spcAft>
                        <a:buClr>
                          <a:schemeClr val="lt1"/>
                        </a:buClr>
                        <a:buFont typeface="Rokkitt"/>
                        <a:buNone/>
                      </a:pPr>
                      <a:r>
                        <a:rPr lang="en-US" sz="1800" i="1"/>
                        <a:t> “</a:t>
                      </a:r>
                      <a:r>
                        <a:rPr lang="en-US" sz="1800" b="1" i="1"/>
                        <a:t>I feel I have taught them to listen, rather than told them.”</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Clr>
                          <a:schemeClr val="lt1"/>
                        </a:buClr>
                        <a:buFont typeface="Rokkitt"/>
                        <a:buNone/>
                      </a:pPr>
                      <a:r>
                        <a:rPr lang="en-US" sz="1800"/>
                        <a:t>“ </a:t>
                      </a:r>
                      <a:r>
                        <a:rPr lang="en-US" sz="1800" b="1" i="1"/>
                        <a:t>I didn’t really think about actually teaching listening skills before this</a:t>
                      </a:r>
                      <a:r>
                        <a:rPr lang="en-US" sz="1800"/>
                        <a:t>. ”</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Font typeface="Rokkitt"/>
                        <a:buNone/>
                      </a:pPr>
                      <a:r>
                        <a:rPr lang="en-US" sz="1800"/>
                        <a:t>“ </a:t>
                      </a:r>
                      <a:r>
                        <a:rPr lang="en-US" sz="1800" b="1" i="1"/>
                        <a:t>I am more aware of student listening skills and use the language daily.</a:t>
                      </a:r>
                      <a:r>
                        <a:rPr lang="en-US" sz="1800"/>
                        <a:t>”</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224" name="Shape 224"/>
          <p:cNvPicPr preferRelativeResize="0"/>
          <p:nvPr/>
        </p:nvPicPr>
        <p:blipFill>
          <a:blip r:embed="rId3">
            <a:alphaModFix/>
          </a:blip>
          <a:stretch>
            <a:fillRect/>
          </a:stretch>
        </p:blipFill>
        <p:spPr>
          <a:xfrm>
            <a:off x="1442476" y="4093800"/>
            <a:ext cx="9902801" cy="2210624"/>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29" name="Shape 229"/>
          <p:cNvGraphicFramePr/>
          <p:nvPr/>
        </p:nvGraphicFramePr>
        <p:xfrm>
          <a:off x="3333750" y="1"/>
          <a:ext cx="8858250" cy="6858050"/>
        </p:xfrm>
        <a:graphic>
          <a:graphicData uri="http://schemas.openxmlformats.org/drawingml/2006/table">
            <a:tbl>
              <a:tblPr firstRow="1" bandRow="1">
                <a:noFill/>
                <a:tableStyleId>{037A53B1-5420-4436-976F-6BE482A33681}</a:tableStyleId>
              </a:tblPr>
              <a:tblGrid>
                <a:gridCol w="8858250">
                  <a:extLst>
                    <a:ext uri="{9D8B030D-6E8A-4147-A177-3AD203B41FA5}">
                      <a16:colId xmlns:a16="http://schemas.microsoft.com/office/drawing/2014/main" val="20000"/>
                    </a:ext>
                  </a:extLst>
                </a:gridCol>
              </a:tblGrid>
              <a:tr h="980625">
                <a:tc>
                  <a:txBody>
                    <a:bodyPr/>
                    <a:lstStyle/>
                    <a:p>
                      <a:pPr marL="0" marR="0" lvl="0" indent="0" algn="l" rtl="0">
                        <a:spcBef>
                          <a:spcPts val="0"/>
                        </a:spcBef>
                        <a:spcAft>
                          <a:spcPts val="0"/>
                        </a:spcAft>
                        <a:buNone/>
                      </a:pPr>
                      <a:r>
                        <a:rPr lang="en-US" sz="2800">
                          <a:solidFill>
                            <a:schemeClr val="dk1"/>
                          </a:solidFill>
                        </a:rPr>
                        <a:t>Improving awareness for all teachers that listening is a teachable construct</a:t>
                      </a:r>
                      <a:endParaRPr sz="2800">
                        <a:solidFill>
                          <a:schemeClr val="dk1"/>
                        </a:solidFill>
                      </a:endParaRPr>
                    </a:p>
                  </a:txBody>
                  <a:tcPr marL="91450" marR="91450" marT="45725" marB="45725"/>
                </a:tc>
                <a:extLst>
                  <a:ext uri="{0D108BD9-81ED-4DB2-BD59-A6C34878D82A}">
                    <a16:rowId xmlns:a16="http://schemas.microsoft.com/office/drawing/2014/main" val="10000"/>
                  </a:ext>
                </a:extLst>
              </a:tr>
              <a:tr h="980625">
                <a:tc>
                  <a:txBody>
                    <a:bodyPr/>
                    <a:lstStyle/>
                    <a:p>
                      <a:pPr marL="0" marR="0" lvl="0" indent="0" algn="l" rtl="0">
                        <a:spcBef>
                          <a:spcPts val="0"/>
                        </a:spcBef>
                        <a:spcAft>
                          <a:spcPts val="0"/>
                        </a:spcAft>
                        <a:buNone/>
                      </a:pPr>
                      <a:r>
                        <a:rPr lang="en-US" sz="2400"/>
                        <a:t>Teachers are essential role models for students as facilitators for learning to listen</a:t>
                      </a:r>
                      <a:endParaRPr sz="2400"/>
                    </a:p>
                  </a:txBody>
                  <a:tcPr marL="91450" marR="91450" marT="45725" marB="45725"/>
                </a:tc>
                <a:extLst>
                  <a:ext uri="{0D108BD9-81ED-4DB2-BD59-A6C34878D82A}">
                    <a16:rowId xmlns:a16="http://schemas.microsoft.com/office/drawing/2014/main" val="10001"/>
                  </a:ext>
                </a:extLst>
              </a:tr>
              <a:tr h="980625">
                <a:tc>
                  <a:txBody>
                    <a:bodyPr/>
                    <a:lstStyle/>
                    <a:p>
                      <a:pPr marL="0" marR="0" lvl="0" indent="0" algn="l" rtl="0">
                        <a:lnSpc>
                          <a:spcPct val="100000"/>
                        </a:lnSpc>
                        <a:spcBef>
                          <a:spcPts val="0"/>
                        </a:spcBef>
                        <a:spcAft>
                          <a:spcPts val="0"/>
                        </a:spcAft>
                        <a:buClr>
                          <a:schemeClr val="lt1"/>
                        </a:buClr>
                        <a:buFont typeface="Rokkitt"/>
                        <a:buNone/>
                      </a:pPr>
                      <a:r>
                        <a:rPr lang="en-US" sz="2400"/>
                        <a:t>Teachers emulate previous experiences and may need to unlearn previous habits </a:t>
                      </a:r>
                      <a:endParaRPr sz="2400"/>
                    </a:p>
                  </a:txBody>
                  <a:tcPr marL="91450" marR="91450" marT="45725" marB="45725"/>
                </a:tc>
                <a:extLst>
                  <a:ext uri="{0D108BD9-81ED-4DB2-BD59-A6C34878D82A}">
                    <a16:rowId xmlns:a16="http://schemas.microsoft.com/office/drawing/2014/main" val="10002"/>
                  </a:ext>
                </a:extLst>
              </a:tr>
              <a:tr h="980625">
                <a:tc>
                  <a:txBody>
                    <a:bodyPr/>
                    <a:lstStyle/>
                    <a:p>
                      <a:pPr marL="0" marR="0" lvl="0" indent="0" algn="l" rtl="0">
                        <a:spcBef>
                          <a:spcPts val="0"/>
                        </a:spcBef>
                        <a:spcAft>
                          <a:spcPts val="0"/>
                        </a:spcAft>
                        <a:buNone/>
                      </a:pPr>
                      <a:r>
                        <a:rPr lang="en-US" sz="2400"/>
                        <a:t>Implementation of </a:t>
                      </a:r>
                      <a:r>
                        <a:rPr lang="en-US" sz="2400" b="1" i="1"/>
                        <a:t>consistent</a:t>
                      </a:r>
                      <a:r>
                        <a:rPr lang="en-US" sz="2400"/>
                        <a:t> active listening strategies within classrooms </a:t>
                      </a:r>
                      <a:endParaRPr sz="2400"/>
                    </a:p>
                  </a:txBody>
                  <a:tcPr marL="91450" marR="91450" marT="45725" marB="45725"/>
                </a:tc>
                <a:extLst>
                  <a:ext uri="{0D108BD9-81ED-4DB2-BD59-A6C34878D82A}">
                    <a16:rowId xmlns:a16="http://schemas.microsoft.com/office/drawing/2014/main" val="10003"/>
                  </a:ext>
                </a:extLst>
              </a:tr>
              <a:tr h="1954925">
                <a:tc>
                  <a:txBody>
                    <a:bodyPr/>
                    <a:lstStyle/>
                    <a:p>
                      <a:pPr marL="0" marR="0" lvl="0" indent="0" algn="l" rtl="0">
                        <a:spcBef>
                          <a:spcPts val="0"/>
                        </a:spcBef>
                        <a:spcAft>
                          <a:spcPts val="0"/>
                        </a:spcAft>
                        <a:buNone/>
                      </a:pPr>
                      <a:r>
                        <a:rPr lang="en-US" sz="2400"/>
                        <a:t>Studies with practicing teachers  that enable ongoing practice/education/professional development </a:t>
                      </a:r>
                      <a:endParaRPr/>
                    </a:p>
                    <a:p>
                      <a:pPr marL="457200" marR="0" lvl="0" indent="-457200" algn="l" rtl="0">
                        <a:spcBef>
                          <a:spcPts val="0"/>
                        </a:spcBef>
                        <a:spcAft>
                          <a:spcPts val="0"/>
                        </a:spcAft>
                        <a:buClr>
                          <a:schemeClr val="lt1"/>
                        </a:buClr>
                        <a:buSzPts val="2400"/>
                        <a:buFont typeface="Rokkitt"/>
                        <a:buAutoNum type="alphaLcPeriod"/>
                      </a:pPr>
                      <a:r>
                        <a:rPr lang="en-US" sz="2400"/>
                        <a:t>First with just teachers to help develop listening capacity strategies and skills   </a:t>
                      </a:r>
                      <a:endParaRPr/>
                    </a:p>
                    <a:p>
                      <a:pPr marL="457200" marR="0" lvl="0" indent="-457200" algn="l" rtl="0">
                        <a:spcBef>
                          <a:spcPts val="0"/>
                        </a:spcBef>
                        <a:spcAft>
                          <a:spcPts val="0"/>
                        </a:spcAft>
                        <a:buClr>
                          <a:schemeClr val="lt1"/>
                        </a:buClr>
                        <a:buSzPts val="2400"/>
                        <a:buFont typeface="Rokkitt"/>
                        <a:buAutoNum type="alphaLcPeriod"/>
                      </a:pPr>
                      <a:r>
                        <a:rPr lang="en-US" sz="2400"/>
                        <a:t>Then transition into the classroom with students</a:t>
                      </a:r>
                      <a:endParaRPr sz="2400"/>
                    </a:p>
                  </a:txBody>
                  <a:tcPr marL="91450" marR="91450" marT="45725" marB="45725"/>
                </a:tc>
                <a:extLst>
                  <a:ext uri="{0D108BD9-81ED-4DB2-BD59-A6C34878D82A}">
                    <a16:rowId xmlns:a16="http://schemas.microsoft.com/office/drawing/2014/main" val="10004"/>
                  </a:ext>
                </a:extLst>
              </a:tr>
              <a:tr h="980625">
                <a:tc>
                  <a:txBody>
                    <a:bodyPr/>
                    <a:lstStyle/>
                    <a:p>
                      <a:pPr marL="0" marR="0" lvl="0" indent="0" algn="l" rtl="0">
                        <a:spcBef>
                          <a:spcPts val="0"/>
                        </a:spcBef>
                        <a:spcAft>
                          <a:spcPts val="0"/>
                        </a:spcAft>
                        <a:buNone/>
                      </a:pPr>
                      <a:r>
                        <a:rPr lang="en-US" sz="2400"/>
                        <a:t>Practices and strategies for teaching how to </a:t>
                      </a:r>
                      <a:r>
                        <a:rPr lang="en-US" sz="2400" b="1"/>
                        <a:t>teach students to listen</a:t>
                      </a:r>
                      <a:r>
                        <a:rPr lang="en-US" sz="2400"/>
                        <a:t> versus </a:t>
                      </a:r>
                      <a:r>
                        <a:rPr lang="en-US" sz="2400" b="1" i="1"/>
                        <a:t>telling them to listening </a:t>
                      </a:r>
                      <a:endParaRPr sz="2400" b="1" i="1"/>
                    </a:p>
                  </a:txBody>
                  <a:tcPr marL="91450" marR="91450" marT="45725" marB="45725"/>
                </a:tc>
                <a:extLst>
                  <a:ext uri="{0D108BD9-81ED-4DB2-BD59-A6C34878D82A}">
                    <a16:rowId xmlns:a16="http://schemas.microsoft.com/office/drawing/2014/main" val="10005"/>
                  </a:ext>
                </a:extLst>
              </a:tr>
            </a:tbl>
          </a:graphicData>
        </a:graphic>
      </p:graphicFrame>
      <p:sp>
        <p:nvSpPr>
          <p:cNvPr id="230" name="Shape 230"/>
          <p:cNvSpPr txBox="1"/>
          <p:nvPr/>
        </p:nvSpPr>
        <p:spPr>
          <a:xfrm>
            <a:off x="209548" y="149885"/>
            <a:ext cx="3009902"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Rokkitt"/>
                <a:ea typeface="Rokkitt"/>
                <a:cs typeface="Rokkitt"/>
                <a:sym typeface="Rokkitt"/>
              </a:rPr>
              <a:t>Conclusions </a:t>
            </a:r>
            <a:endParaRPr/>
          </a:p>
        </p:txBody>
      </p:sp>
      <p:sp>
        <p:nvSpPr>
          <p:cNvPr id="231" name="Shape 231"/>
          <p:cNvSpPr/>
          <p:nvPr/>
        </p:nvSpPr>
        <p:spPr>
          <a:xfrm>
            <a:off x="933450" y="1313382"/>
            <a:ext cx="2286000" cy="342900"/>
          </a:xfrm>
          <a:prstGeom prst="rightArrow">
            <a:avLst>
              <a:gd name="adj1" fmla="val 50000"/>
              <a:gd name="adj2" fmla="val 50000"/>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32" name="Shape 232"/>
          <p:cNvSpPr/>
          <p:nvPr/>
        </p:nvSpPr>
        <p:spPr>
          <a:xfrm>
            <a:off x="933450" y="6146263"/>
            <a:ext cx="2286000" cy="342900"/>
          </a:xfrm>
          <a:prstGeom prst="rightArrow">
            <a:avLst>
              <a:gd name="adj1" fmla="val 50000"/>
              <a:gd name="adj2" fmla="val 50000"/>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33" name="Shape 233"/>
          <p:cNvSpPr/>
          <p:nvPr/>
        </p:nvSpPr>
        <p:spPr>
          <a:xfrm>
            <a:off x="933450" y="2211385"/>
            <a:ext cx="2286000" cy="342900"/>
          </a:xfrm>
          <a:prstGeom prst="rightArrow">
            <a:avLst>
              <a:gd name="adj1" fmla="val 50000"/>
              <a:gd name="adj2" fmla="val 50000"/>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34" name="Shape 234"/>
          <p:cNvSpPr/>
          <p:nvPr/>
        </p:nvSpPr>
        <p:spPr>
          <a:xfrm>
            <a:off x="990600" y="3280838"/>
            <a:ext cx="2286000" cy="342900"/>
          </a:xfrm>
          <a:prstGeom prst="rightArrow">
            <a:avLst>
              <a:gd name="adj1" fmla="val 50000"/>
              <a:gd name="adj2" fmla="val 50000"/>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
        <p:nvSpPr>
          <p:cNvPr id="235" name="Shape 235"/>
          <p:cNvSpPr/>
          <p:nvPr/>
        </p:nvSpPr>
        <p:spPr>
          <a:xfrm>
            <a:off x="990600" y="4718031"/>
            <a:ext cx="2286000" cy="342900"/>
          </a:xfrm>
          <a:prstGeom prst="rightArrow">
            <a:avLst>
              <a:gd name="adj1" fmla="val 50000"/>
              <a:gd name="adj2" fmla="val 50000"/>
            </a:avLst>
          </a:prstGeom>
          <a:solidFill>
            <a:schemeClr val="accent1"/>
          </a:solidFill>
          <a:ln w="15875" cap="flat" cmpd="sng">
            <a:solidFill>
              <a:srgbClr val="B76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kkitt"/>
              <a:ea typeface="Rokkitt"/>
              <a:cs typeface="Rokkitt"/>
              <a:sym typeface="Rokkitt"/>
            </a:endParaRPr>
          </a:p>
        </p:txBody>
      </p:sp>
    </p:spTree>
  </p:cSld>
  <p:clrMapOvr>
    <a:masterClrMapping/>
  </p:clrMapOvr>
  <p:transition spd="slow">
    <p:fade thruBlk="1"/>
  </p:transition>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10</TotalTime>
  <Words>1179</Words>
  <Application>Microsoft Office PowerPoint</Application>
  <PresentationFormat>Widescreen</PresentationFormat>
  <Paragraphs>130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Rokkitt</vt:lpstr>
      <vt:lpstr>Open Sans</vt:lpstr>
      <vt:lpstr>Calibri</vt:lpstr>
      <vt:lpstr>Arial</vt:lpstr>
      <vt:lpstr>Montserrat</vt:lpstr>
      <vt:lpstr>Lato</vt:lpstr>
      <vt:lpstr>Focus</vt:lpstr>
      <vt:lpstr>Literacy Learning: Explicit Instruction of Listening Skills Using Interactive Read Alouds</vt:lpstr>
      <vt:lpstr>The Research Questions</vt:lpstr>
      <vt:lpstr>Overview of the Study</vt:lpstr>
      <vt:lpstr>PowerPoint Presentation</vt:lpstr>
      <vt:lpstr>PowerPoint Presentation</vt:lpstr>
      <vt:lpstr>PowerPoint Presentation</vt:lpstr>
      <vt:lpstr>PowerPoint Presentation</vt:lpstr>
      <vt:lpstr>PARTICIPANTS FINAL REFLECTIONS</vt:lpstr>
      <vt:lpstr>PowerPoint Presentation</vt:lpstr>
      <vt:lpstr>THE COMMUNICATION OF LISTENING</vt:lpstr>
      <vt:lpstr>The Next Step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Learning: Explicit Instruction of Listening Skills Using Interactive Read Alouds</dc:title>
  <cp:lastModifiedBy>Fogelsong Donna</cp:lastModifiedBy>
  <cp:revision>4</cp:revision>
  <dcterms:modified xsi:type="dcterms:W3CDTF">2018-06-19T16:34:25Z</dcterms:modified>
</cp:coreProperties>
</file>